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1" r:id="rId4"/>
    <p:sldId id="262" r:id="rId5"/>
    <p:sldId id="260" r:id="rId6"/>
    <p:sldId id="470" r:id="rId7"/>
    <p:sldId id="267" r:id="rId8"/>
    <p:sldId id="445" r:id="rId9"/>
    <p:sldId id="465" r:id="rId10"/>
    <p:sldId id="492" r:id="rId11"/>
    <p:sldId id="500" r:id="rId12"/>
    <p:sldId id="472" r:id="rId13"/>
    <p:sldId id="475" r:id="rId14"/>
    <p:sldId id="483" r:id="rId15"/>
    <p:sldId id="494" r:id="rId16"/>
    <p:sldId id="496" r:id="rId17"/>
    <p:sldId id="495" r:id="rId18"/>
    <p:sldId id="425" r:id="rId19"/>
    <p:sldId id="435" r:id="rId20"/>
    <p:sldId id="497" r:id="rId21"/>
    <p:sldId id="482" r:id="rId22"/>
    <p:sldId id="484" r:id="rId23"/>
    <p:sldId id="464" r:id="rId24"/>
    <p:sldId id="404" r:id="rId25"/>
    <p:sldId id="4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2D438C-A59B-7F00-09F4-5B3895DB494E}" name="Andrew McKeown" initials="AM" userId="M/40fz9A4VwX0DJ5ZDdvFTF+4VnKRe7qcAdVoaJfKc4=" providerId="None"/>
  <p188:author id="{7398CEB9-A6C7-0694-C71F-7099708C0318}" name="Mas Shafreen" initials="MS" userId="ec696b196c5cb46e" providerId="Windows Live"/>
  <p188:author id="{FAB8E4C7-D436-B910-16D9-A1914F372CC7}" name="Andrew McKeown" initials="AM" userId="S::Andie@thelogchain.com::733f6908-5ab6-4004-8736-e9dea89184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8"/>
    <a:srgbClr val="0404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8"/>
    <p:restoredTop sz="77016"/>
  </p:normalViewPr>
  <p:slideViewPr>
    <p:cSldViewPr snapToGrid="0">
      <p:cViewPr>
        <p:scale>
          <a:sx n="107" d="100"/>
          <a:sy n="107" d="100"/>
        </p:scale>
        <p:origin x="5824" y="151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F0C69-50AB-2048-9EAD-07AA2156E01C}" type="datetimeFigureOut">
              <a:rPr lang="en-US" smtClean="0"/>
              <a:t>1/25/26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8CD4A-4DA6-E148-9221-0995FF16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21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Global trade solved the movement of goods decades ago.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Containers standardised logistics worldwide.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But information flows never evolved at the same pace.</a:t>
            </a:r>
          </a:p>
          <a:p>
            <a:endParaRPr lang="en-SG" b="1" dirty="0"/>
          </a:p>
          <a:p>
            <a:r>
              <a:rPr lang="en-SG" b="1" dirty="0"/>
              <a:t>Why this slide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Sets historical context without blame.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Frames the problem as structural, not operational failure.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36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9517B-1BCB-0679-BC6E-12D630C62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029A6-DEAC-880E-CA17-D5FFA10FA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51E59-226C-894B-1918-D9E375486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SG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4ADF-7C6C-F92C-5C97-C159A4723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1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16DB2-B5BF-D484-97D0-9E093FA7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2788D3-A019-A3F6-4198-04217F93F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117-489A-69B9-96D3-73862F814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b="1" i="1" dirty="0"/>
              <a:t>From analogue to automated — without disrupting a single system</a:t>
            </a:r>
            <a:endParaRPr lang="en-SG" b="1" dirty="0"/>
          </a:p>
          <a:p>
            <a:endParaRPr lang="en-SG" b="1" dirty="0"/>
          </a:p>
          <a:p>
            <a:r>
              <a:rPr lang="en-SG" b="1" dirty="0"/>
              <a:t>Talking points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Most organisations can’t afford “rip and replace”.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Digital trade must work with existing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The goal is progress without operational shock.</a:t>
            </a:r>
          </a:p>
          <a:p>
            <a:endParaRPr lang="en-SG" b="1" dirty="0"/>
          </a:p>
          <a:p>
            <a:r>
              <a:rPr lang="en-SG" b="1" dirty="0"/>
              <a:t>Key phrase to land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“Modernisation without disruption.”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C43D4-EF03-2784-37F6-C1AB237D4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67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6722B-9539-6C13-D3E6-541F12857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AA870-C42C-5706-CB28-45829FA49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E70325-B86B-B51E-C4CF-5DD90597E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This isn’t theory — it’s the </a:t>
            </a:r>
            <a:r>
              <a:rPr lang="en-SG" b="0" dirty="0"/>
              <a:t>world’s first end-to-end digitalised shipment</a:t>
            </a:r>
            <a:r>
              <a:rPr lang="en-SG" dirty="0"/>
              <a:t>, executed with full regulator acceptance across two jurisdictions. It proves </a:t>
            </a:r>
            <a:r>
              <a:rPr lang="en-SG" dirty="0" err="1"/>
              <a:t>LogChain’s</a:t>
            </a:r>
            <a:r>
              <a:rPr lang="en-SG" dirty="0"/>
              <a:t> model works — in practice, at scale, and under scrutiny.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The challenge wasn’t technology — it was coordination.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 err="1"/>
              <a:t>LogChain</a:t>
            </a:r>
            <a:r>
              <a:rPr lang="en-SG" dirty="0"/>
              <a:t> created a single shared record across all parties.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Everyone worked from the same trusted data, in real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C8FF6-2F05-1A9C-FB1A-9091C958E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79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5DA1-A8C2-3EAA-6D69-728DF46FE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799EF-5047-92AE-453D-3FA4C30F4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DC838-F3B8-D673-996F-E18FD14DC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Zero paper end-to-end.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Full customs clearance on both sides.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Recognised by governments and global institutions.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G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SG" b="1" dirty="0"/>
              <a:t>Why it matters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This wasn’t a lab test.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It happened in live trade conditions.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A33D9-E271-9EFD-66AA-C65D38B9D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7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CE1CD-3001-6612-136C-148057F05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2292AF-F400-E2C8-BB59-119BDE883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9E7F9-7E82-41D9-6BA4-F53D901C6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This marks a shift in how trade can operate.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Digital trade is moving from concept to infrastructure.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Governments now expect audit-grade digital records.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8BE0C-97BD-CB20-10BD-6439C43F8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5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59C9D-3264-3BDF-6C54-40F19D583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47298-7B68-8DA2-B1E3-AD41632B9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F3CFF4-C155-08C9-6D8F-5B6217FE6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we use blockchain, but not crypto. </a:t>
            </a:r>
            <a:r>
              <a:rPr lang="en-SG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LogChain</a:t>
            </a: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runs on Hyperledger Fabric, a private permissioned ledger. No tokens, no wallets, just an immutable audit trail and controlled real-time sharing across approved trade partners.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difference is governance. Public chains optimise for open participation; we optimise for accountability: known counterparties, permissions, and auditability. That’s why it works for regulated trade environments.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76E64-469D-EF4B-495F-0B8CA6736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96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7B74-DAD2-DA5C-9FD6-56DEAE6F9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747ED4-C2EE-9A9D-3F62-A74E980A6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F06AC-B2CD-B56F-AD36-687D5E467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 err="1"/>
              <a:t>LogChain</a:t>
            </a:r>
            <a:r>
              <a:rPr lang="en-SG" dirty="0"/>
              <a:t> works quietly in the background.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We don’t replace your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We connect them with a trusted data layer.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CBDD-50DC-16EA-D1DB-5581E352B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58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6DD91-444E-AB2B-783C-A3D039403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74A15-9988-A158-C4C8-2C9975CE1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3B6EE-9D95-A164-2F7E-E59EA5DB5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Capture data once, at source.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Share confidently across approved parties.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Secure every step with audit-ready records.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Automate routine workflows.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Integrate via APIs — no rip and replace.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6E8A8-2B75-B097-3604-6B08DBBAFE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01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ACE3E-2082-EB7A-F025-900B0043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070FF-A419-C3C0-8D1A-30C29C194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2C298-5D12-DC96-CBFE-3E0137FA4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Start with a shipment.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Capture documents digitally.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Assign roles and permissions.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Trigger workflows automatically.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Verify every action in real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Sync data back into existing systems.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E49C-7C48-8E4C-4CDE-FE5D59827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78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5CC43-2CD8-D157-BD1F-BA1AD18B8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3686A8-1A26-05CB-C78B-C22B37A6F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89DA1-F362-C324-0F45-03A669633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We work with governments, enterprises, and institutions.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We test in live pilots, not controlled demos.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We measure outcomes — productivity, speed, emissions, traceability.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G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SG" b="1" dirty="0"/>
              <a:t>Emphasis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This is evidence-led digitalisation.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71DE1-3FEB-CEB3-D7B4-2EEC150CB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000" dirty="0"/>
              <a:t>Trade still relies heavily on paper, emails, and PDFs.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000" dirty="0"/>
              <a:t>Data moves slower than goods.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G" sz="2000" dirty="0"/>
              <a:t>That gap is where delays, disputes, and cost creep 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SG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SG" sz="2000" b="1" dirty="0"/>
              <a:t>Transition line</a:t>
            </a:r>
            <a:endParaRPr lang="en-SG" sz="2000" dirty="0"/>
          </a:p>
          <a:p>
            <a:r>
              <a:rPr lang="en-SG" sz="2000" dirty="0"/>
              <a:t>“This gap between physical logistics and data is where most trade friction lives.”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36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04E8-957E-C3B4-2D81-4F51E7777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5DED75-3DEA-261B-CAA9-C42609782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FBCC7-680F-6337-D36C-64D4692E5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30515-2FF1-6477-1B78-E4639C93F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6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5558C-F295-D3B8-FAC2-3D1EB306F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86105-34AF-F1E4-3532-DD232670D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83C3C-F531-6CCB-00BE-4C1930334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Recognition from industry, government, and technology partners.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Trust comes from delivery, not claims.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955F1-FAA6-77D5-8DBA-DBCD31984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50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65552-592E-BC78-5376-58BFC133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69881-0EE2-51CE-373E-B15D84AE4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A4EAD-EC31-2FD5-CAA2-F7787125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Digital trade works.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The question now is where and how to scale responsibly.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That’s what </a:t>
            </a:r>
            <a:r>
              <a:rPr lang="en-SG" dirty="0" err="1"/>
              <a:t>LogChain</a:t>
            </a:r>
            <a:r>
              <a:rPr lang="en-SG" dirty="0"/>
              <a:t> focuses on next.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Pilots can be arranged in days, not months.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Focused, low-risk, and measurable.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Designed to prove value quickly.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G" dirty="0"/>
          </a:p>
          <a:p>
            <a:r>
              <a:rPr lang="en-SG" b="1" dirty="0"/>
              <a:t>Close line</a:t>
            </a:r>
            <a:endParaRPr lang="en-SG" dirty="0"/>
          </a:p>
          <a:p>
            <a:r>
              <a:rPr lang="en-SG" dirty="0"/>
              <a:t>“</a:t>
            </a:r>
            <a:r>
              <a:rPr lang="en-SG" dirty="0" err="1"/>
              <a:t>LogChain</a:t>
            </a:r>
            <a:r>
              <a:rPr lang="en-SG" dirty="0"/>
              <a:t> helps organisations move from intent to impact — with clarity, confidence, and credibility.”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EFD1A-4043-4534-66B5-D2822F168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76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20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36591-F3CB-A6BF-0BC7-ED04ED51E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5EA68-D8FF-E358-0E9E-562EDE39F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3D851-421F-F9BD-3F9C-8D09F4D2C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Portolan maps today’s reality.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Prometheus automates documentation and workflows.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Argus provides visibility and early signals.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Cerberus protects high-trust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S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SG" b="1" dirty="0"/>
              <a:t>Important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Modular by design.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Adopt what you need, when you need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1192-B73D-5CDA-D95A-FBB3618B0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A347-C46B-FA4E-83C2-3162066A99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7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4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~US$26 trillion of trade annually.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Around 50 documents per shipment.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Up to 30 stakeholders per movement.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Over 28 billion paper documents printed every year.</a:t>
            </a:r>
          </a:p>
          <a:p>
            <a:endParaRPr lang="en-SG" b="1" dirty="0"/>
          </a:p>
          <a:p>
            <a:r>
              <a:rPr lang="en-SG" b="1" dirty="0"/>
              <a:t>Why this matters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Even small inefficiencies scale into massive cost and risk.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This isn’t niche, it’s systemic.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5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Trade today is highly optimised physically.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Information management is still manual and fragmented.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The complexity isn’t the goods — it’s the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Multiple versions of the same document exist at once.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No single party sees the full picture.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Disputes happen because data isn’t trusted or aligned.</a:t>
            </a:r>
          </a:p>
          <a:p>
            <a:endParaRPr lang="en-SG" b="1" dirty="0"/>
          </a:p>
          <a:p>
            <a:r>
              <a:rPr lang="en-SG" b="1" dirty="0"/>
              <a:t>Key emphasis</a:t>
            </a:r>
            <a:endParaRPr lang="en-S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This is not a technology failure.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It’s a coordination and trust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C8E8-D579-6017-9A63-2497D6519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68DE06-F52C-0285-7C67-DC37E8D60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D67CE-6CC6-C14C-0D28-17AD7B40B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CEOs, operators, IT teams, business owners, all feel this differently.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But the root cause is the same: unreliable data flow.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Everyone compensates manually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5486E-A66F-909C-C17E-DD955F54F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58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6667-F5A9-278F-77FE-5B1B7D7C5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75B05F-69CA-5ECA-3B79-967B4E387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19D84-B726-1EC6-63EA-28D59DDF4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800" dirty="0"/>
              <a:t>Leaders need confidence to modernise without disruption.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800" dirty="0"/>
              <a:t>Operators need fewer re-keys and escalations.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800" dirty="0"/>
              <a:t>IT needs secure, interoperable systems that don’t create debt.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800" dirty="0"/>
              <a:t>Business owners need speed without enterprise complexity.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800" dirty="0"/>
              <a:t>Supply chain leaders need early signals and shared records.</a:t>
            </a:r>
          </a:p>
          <a:p>
            <a:endParaRPr lang="en-SG" sz="1800" b="1" dirty="0"/>
          </a:p>
          <a:p>
            <a:r>
              <a:rPr lang="en-SG" sz="1800" b="1" dirty="0"/>
              <a:t>Why this slide</a:t>
            </a:r>
            <a:endParaRPr lang="en-SG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800" dirty="0"/>
              <a:t>Shows </a:t>
            </a:r>
            <a:r>
              <a:rPr lang="en-SG" sz="1800" dirty="0" err="1"/>
              <a:t>LogChain</a:t>
            </a:r>
            <a:r>
              <a:rPr lang="en-SG" sz="1800" dirty="0"/>
              <a:t> understands people, not just platforms and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8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AB21E-F053-421E-F76E-8E64D1DE2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90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3ED7D-0498-74DA-8225-B05A6E528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5CD0B-FD01-ED40-5C6A-ECAF8BB68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DB2CE-4481-27EB-8004-E4439616C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Complexity is not inevitable.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What’s missing is a shared, trusted operational record.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SG" dirty="0"/>
              <a:t>When data is aligned, trade simplifies naturally.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17F7C-CF01-95F2-27D9-18ABD741C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8CD4A-4DA6-E148-9221-0995FF1663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6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3FE4-5B4A-DA45-6187-66628B1FF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1844E-8F1F-8E7A-72B5-0ED6C2E11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23D31-1D69-406A-1F72-AC4191B6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488F7-CB35-79D4-ACD7-014792A0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D084D-257D-E8FF-7C76-D8E1B6A5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59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0039-B237-A45C-192B-E34A2D7B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63A15-7E3D-2FA2-3C10-81BF5DA5F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5F6DD-FD8D-2ED7-F5D6-084860B5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FF41E-F6CF-F780-2B2F-283AB5032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3CC53-54A6-FCC9-905E-9FCD450F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C9540-5F0A-9F25-F20B-300EF2046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16B98-B633-8210-8E35-B6AA4031B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E5989-A4BA-8B74-9EB5-BFB43EF6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FBB3-9487-C811-33C6-0D33F2710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4756-0D27-0D03-203D-12EEF77B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31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FFB217F-1F7B-4E03-9D6F-1F8F181765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12192000" cy="298767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728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rgbClr val="000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190A449-5F9D-7F2E-5CCD-1AC8849C7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258" y="319597"/>
            <a:ext cx="1160334" cy="4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7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49F2-9F82-1254-F938-79515E3E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B8885-D0D5-E464-62C7-B934426FB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5EB35-65B8-43B3-64A0-67AE50AC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64291-119E-8D0C-9463-9910AD18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717B-B34B-6B0F-572F-381D05CB4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1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9D3F3-5D1C-DA41-2BE2-63E12870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3BC9A-1A6A-E4F8-385E-4CF01A530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9480F-7A28-9596-0E24-5A3E03B9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B78A2-1916-31A9-48F0-A9627BB6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7E855-B3BE-4DAE-6890-278CEC939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9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358F9-1E84-F579-28A7-0AE5E266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F1B5A-4007-4378-FCF4-89E5E8AFF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EEB9A-C5D5-2617-DF25-C5F81D34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97BC0-B780-1239-3485-0EE6EDBD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42F4C-C321-5471-F508-B335D523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B0303-675D-A388-48CD-C73BC2E4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4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EAAD-312E-BB4B-0E33-E7E161FC6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30642-3AB1-4A23-E31B-A1300CFE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417D7-AE31-6F02-6E60-785C77C06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1C296-782E-E1B0-296D-33EC73ECB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B1B7FC-9FDB-7B99-2165-BC9AFA17F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E492A-EFDB-2510-D56C-29F0A518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531F1-C188-8CDE-1924-30120D66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7A74A-E3AE-A477-440B-06F50AD2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1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C0B09-3E2A-B8D2-CCEA-2ECBA27F5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8222D-F4DD-FF1F-A5A6-A5C46860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99DEF-D50F-BB06-70BD-38527682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FE81E-9C09-B1B9-B77C-1EF684E0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3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78EFDF-5C9A-1C1D-FAB2-D3C175DC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43BF1-A6ED-C20C-B443-226F68A2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E9446-303D-930E-361C-0EC08973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8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6FC4-1AED-73D7-C4CB-B348BBE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FC929-1258-FC7C-BD92-0CB86CD3D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7D086-F03E-689F-26E0-7CEFBB974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D2BB6-7987-DB72-133F-7D61498B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51087-A23F-1CCD-4698-CB116F36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0A1C2-C6A9-92EB-2D95-F0F78919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9C002-E99F-24F0-4469-AF63F6E3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FB9FA-A036-E41F-EBC6-B7D5151C6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5D163-A334-B362-2701-2769E9292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1677E-3239-07D8-B457-56D1652E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10B89-2DE3-C5B8-DA10-52CCE4A7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D85F8-D76B-FA95-89DF-78718FFA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924842-6F78-1E27-88E6-BA44976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4CAB7-8933-ECBE-3083-E8A074913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8411D-84A2-7567-D746-1DD9B0EB9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F3564-2346-D548-AA86-74F2E888BF38}" type="datetimeFigureOut">
              <a:rPr lang="en-US" smtClean="0"/>
              <a:t>1/25/26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0B04C-4311-E987-C646-72D3DDF61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42591-D7EB-F6FE-A4B1-EDFF12D64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BE3FD-B346-CF42-9D1B-D731F2E7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41.png"/><Relationship Id="rId5" Type="http://schemas.openxmlformats.org/officeDocument/2006/relationships/image" Target="../media/image51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9.png"/><Relationship Id="rId18" Type="http://schemas.openxmlformats.org/officeDocument/2006/relationships/image" Target="../media/image48.png"/><Relationship Id="rId3" Type="http://schemas.openxmlformats.org/officeDocument/2006/relationships/image" Target="../media/image35.png"/><Relationship Id="rId21" Type="http://schemas.openxmlformats.org/officeDocument/2006/relationships/image" Target="../media/image54.png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23" Type="http://schemas.openxmlformats.org/officeDocument/2006/relationships/image" Target="../media/image56.png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4" Type="http://schemas.openxmlformats.org/officeDocument/2006/relationships/image" Target="../media/image52.png"/><Relationship Id="rId9" Type="http://schemas.openxmlformats.org/officeDocument/2006/relationships/image" Target="../media/image44.png"/><Relationship Id="rId14" Type="http://schemas.openxmlformats.org/officeDocument/2006/relationships/image" Target="../media/image40.png"/><Relationship Id="rId22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3" Type="http://schemas.openxmlformats.org/officeDocument/2006/relationships/image" Target="../media/image55.jpeg"/><Relationship Id="rId7" Type="http://schemas.openxmlformats.org/officeDocument/2006/relationships/image" Target="../media/image59.emf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emf"/><Relationship Id="rId11" Type="http://schemas.openxmlformats.org/officeDocument/2006/relationships/image" Target="../media/image63.png"/><Relationship Id="rId5" Type="http://schemas.openxmlformats.org/officeDocument/2006/relationships/image" Target="../media/image57.emf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4.png"/><Relationship Id="rId9" Type="http://schemas.openxmlformats.org/officeDocument/2006/relationships/image" Target="../media/image61.emf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57.emf"/><Relationship Id="rId18" Type="http://schemas.openxmlformats.org/officeDocument/2006/relationships/image" Target="../media/image62.png"/><Relationship Id="rId3" Type="http://schemas.openxmlformats.org/officeDocument/2006/relationships/image" Target="../media/image55.jpe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61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59.emf"/><Relationship Id="rId10" Type="http://schemas.openxmlformats.org/officeDocument/2006/relationships/image" Target="../media/image69.svg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68.png"/><Relationship Id="rId14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3" Type="http://schemas.openxmlformats.org/officeDocument/2006/relationships/image" Target="../media/image55.jpeg"/><Relationship Id="rId7" Type="http://schemas.openxmlformats.org/officeDocument/2006/relationships/image" Target="../media/image59.emf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pn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emf"/><Relationship Id="rId11" Type="http://schemas.openxmlformats.org/officeDocument/2006/relationships/image" Target="../media/image63.png"/><Relationship Id="rId5" Type="http://schemas.openxmlformats.org/officeDocument/2006/relationships/image" Target="../media/image57.emf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4.png"/><Relationship Id="rId9" Type="http://schemas.openxmlformats.org/officeDocument/2006/relationships/image" Target="../media/image61.emf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5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54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18" Type="http://schemas.openxmlformats.org/officeDocument/2006/relationships/image" Target="../media/image79.png"/><Relationship Id="rId3" Type="http://schemas.openxmlformats.org/officeDocument/2006/relationships/image" Target="../media/image82.png"/><Relationship Id="rId21" Type="http://schemas.openxmlformats.org/officeDocument/2006/relationships/image" Target="../media/image27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76.png"/><Relationship Id="rId10" Type="http://schemas.openxmlformats.org/officeDocument/2006/relationships/image" Target="../media/image89.svg"/><Relationship Id="rId19" Type="http://schemas.openxmlformats.org/officeDocument/2006/relationships/image" Target="../media/image80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28" Type="http://schemas.openxmlformats.org/officeDocument/2006/relationships/image" Target="../media/image27.png"/><Relationship Id="rId10" Type="http://schemas.openxmlformats.org/officeDocument/2006/relationships/image" Target="../media/image89.svg"/><Relationship Id="rId19" Type="http://schemas.openxmlformats.org/officeDocument/2006/relationships/image" Target="../media/image98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54.png"/><Relationship Id="rId4" Type="http://schemas.openxmlformats.org/officeDocument/2006/relationships/image" Target="../media/image108.sv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17.pn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1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6.emf"/><Relationship Id="rId5" Type="http://schemas.openxmlformats.org/officeDocument/2006/relationships/image" Target="../media/image19.png"/><Relationship Id="rId10" Type="http://schemas.openxmlformats.org/officeDocument/2006/relationships/image" Target="../media/image25.emf"/><Relationship Id="rId4" Type="http://schemas.microsoft.com/office/2007/relationships/hdphoto" Target="../media/hdphoto2.wdp"/><Relationship Id="rId9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32.png"/><Relationship Id="rId3" Type="http://schemas.openxmlformats.org/officeDocument/2006/relationships/image" Target="../media/image22.emf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6.emf"/><Relationship Id="rId4" Type="http://schemas.openxmlformats.org/officeDocument/2006/relationships/image" Target="../media/image24.emf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FAE78288-B734-2380-14BA-ACF804BB57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0643" y="-367430"/>
            <a:ext cx="18935700" cy="284495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814CE-CFB9-12A3-0A25-61D1BEF07DEB}"/>
              </a:ext>
            </a:extLst>
          </p:cNvPr>
          <p:cNvSpPr txBox="1"/>
          <p:nvPr/>
        </p:nvSpPr>
        <p:spPr>
          <a:xfrm>
            <a:off x="2681333" y="2551837"/>
            <a:ext cx="8844783" cy="1754326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5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shipping container went global in the 1970s</a:t>
            </a:r>
            <a:endParaRPr lang="en-SG" sz="4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" name="Picture 9" descr="A stack of containers on a shelf&#10;&#10;AI-generated content may be incorrect.">
            <a:extLst>
              <a:ext uri="{FF2B5EF4-FFF2-40B4-BE49-F238E27FC236}">
                <a16:creationId xmlns:a16="http://schemas.microsoft.com/office/drawing/2014/main" id="{4361FA7C-EE54-368A-22E5-D6B6B431EB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41" y="4524161"/>
            <a:ext cx="2840650" cy="20863757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7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3F33E-5F42-22DC-84A5-4976D08AF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DDCB13E-92D4-9B4F-C77F-8FF84BB0467D}"/>
              </a:ext>
            </a:extLst>
          </p:cNvPr>
          <p:cNvSpPr txBox="1"/>
          <p:nvPr/>
        </p:nvSpPr>
        <p:spPr>
          <a:xfrm>
            <a:off x="869641" y="278435"/>
            <a:ext cx="104527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Poppins" pitchFamily="2" charset="77"/>
                <a:cs typeface="Poppins" pitchFamily="2" charset="77"/>
              </a:rPr>
              <a:t>Trade &amp; logistics is complex,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76E2B7-2900-9895-6F1E-C2C1FADF0E0E}"/>
              </a:ext>
            </a:extLst>
          </p:cNvPr>
          <p:cNvSpPr txBox="1"/>
          <p:nvPr/>
        </p:nvSpPr>
        <p:spPr>
          <a:xfrm>
            <a:off x="869641" y="6054167"/>
            <a:ext cx="104527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Poppins" pitchFamily="2" charset="77"/>
                <a:cs typeface="Poppins" pitchFamily="2" charset="77"/>
              </a:rPr>
              <a:t>with fragmented, duplicated, untrusted data.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9E026D2-D522-B877-1717-79FF2E1F72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869" y="4141464"/>
            <a:ext cx="1301908" cy="1301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33D77-6881-4C3C-A6C0-C53B634A69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692" y="1479697"/>
            <a:ext cx="1324177" cy="1324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A1E39-68E4-CE6F-BFDD-D2588D9B57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86" y="1591195"/>
            <a:ext cx="1133426" cy="11334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5A64A1-EBF4-455D-398F-6CCC0F6B64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783" y="4134484"/>
            <a:ext cx="1315868" cy="13158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98A4B5-C097-3AB0-15A4-AE1C25C57D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83" y="4196040"/>
            <a:ext cx="1192756" cy="11927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477100-799C-940C-5412-04DD5375B4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788" y="4177727"/>
            <a:ext cx="1229382" cy="1229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BD3F3-853D-4D35-FB13-03EA34BC010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596" y="2488927"/>
            <a:ext cx="1307622" cy="1307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D9327-6EBF-1B45-84FC-A49488B0A5A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745" y="1546796"/>
            <a:ext cx="1222224" cy="1222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4B3D4E-92E3-065E-D0C2-FF93B313CC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283" y="2482194"/>
            <a:ext cx="1321088" cy="13210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8E4207-9342-703B-8A44-39673EFA5A3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328" y="4161243"/>
            <a:ext cx="1262350" cy="12623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CFDA1F-ACC3-D360-4A91-D0F52A1C32C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8682" y="4138791"/>
            <a:ext cx="1307254" cy="13072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8D801D-5FF7-AE19-6FBF-65ECBFFA12A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6585" y="4249512"/>
            <a:ext cx="1085812" cy="10858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E458AD-073D-FAFC-4E9D-AA165ADFD0D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281" y="4160514"/>
            <a:ext cx="1263808" cy="1263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3550F4-60AD-8BF3-9AA2-77F6C157CC9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718" y="2560888"/>
            <a:ext cx="1163700" cy="116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5BF100-46ED-D506-72E7-3A2314C1696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619" y="2533370"/>
            <a:ext cx="1218736" cy="12187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DCAE65-BF4A-DEED-802E-B5D417267A2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2397" y="1543994"/>
            <a:ext cx="1227828" cy="12278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02A96D-13E8-BC85-8E0D-AD5B7EA3CD3A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893" y="4160514"/>
            <a:ext cx="1263808" cy="1263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AD6FA0-0A69-0EB1-187C-38D365157CF3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7418" y="1609513"/>
            <a:ext cx="1096790" cy="109679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B908E7-5E5A-0405-B7E2-C595940C3EC7}"/>
              </a:ext>
            </a:extLst>
          </p:cNvPr>
          <p:cNvSpPr/>
          <p:nvPr/>
        </p:nvSpPr>
        <p:spPr>
          <a:xfrm>
            <a:off x="-338052" y="-286790"/>
            <a:ext cx="12868103" cy="7431579"/>
          </a:xfrm>
          <a:prstGeom prst="roundRect">
            <a:avLst>
              <a:gd name="adj" fmla="val 6600"/>
            </a:avLst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logo with blue text&#10;&#10;AI-generated content may be incorrect.">
            <a:extLst>
              <a:ext uri="{FF2B5EF4-FFF2-40B4-BE49-F238E27FC236}">
                <a16:creationId xmlns:a16="http://schemas.microsoft.com/office/drawing/2014/main" id="{BC021267-5A07-AC38-F690-992B9033A88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150" y="2063750"/>
            <a:ext cx="69977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9A03B-2A72-8C9E-E61F-3FB73038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182E14-D533-42C5-64EB-D13AD28E3337}"/>
              </a:ext>
            </a:extLst>
          </p:cNvPr>
          <p:cNvCxnSpPr>
            <a:cxnSpLocks/>
          </p:cNvCxnSpPr>
          <p:nvPr/>
        </p:nvCxnSpPr>
        <p:spPr>
          <a:xfrm>
            <a:off x="1110999" y="2607014"/>
            <a:ext cx="9778315" cy="46307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08864C4-249F-C2EC-3E47-2521D8C85E9A}"/>
              </a:ext>
            </a:extLst>
          </p:cNvPr>
          <p:cNvSpPr/>
          <p:nvPr/>
        </p:nvSpPr>
        <p:spPr>
          <a:xfrm>
            <a:off x="1018014" y="2514618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E40920-2247-6073-AB07-C8FB750944C1}"/>
              </a:ext>
            </a:extLst>
          </p:cNvPr>
          <p:cNvSpPr txBox="1"/>
          <p:nvPr/>
        </p:nvSpPr>
        <p:spPr>
          <a:xfrm>
            <a:off x="869641" y="875841"/>
            <a:ext cx="104527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Poppins" pitchFamily="2" charset="77"/>
                <a:cs typeface="Poppins" pitchFamily="2" charset="77"/>
              </a:rPr>
              <a:t>Trade &amp; logistics is complex,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426E7-62C1-36AE-4D25-EEDBA48F033F}"/>
              </a:ext>
            </a:extLst>
          </p:cNvPr>
          <p:cNvSpPr txBox="1"/>
          <p:nvPr/>
        </p:nvSpPr>
        <p:spPr>
          <a:xfrm>
            <a:off x="869641" y="5572201"/>
            <a:ext cx="104527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Poppins" pitchFamily="2" charset="77"/>
                <a:cs typeface="Poppins" pitchFamily="2" charset="77"/>
              </a:rPr>
              <a:t>with fragmented, duplicated, untrusted data.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B9A356-034C-21E4-C585-CFF68657F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869" y="4141464"/>
            <a:ext cx="1301908" cy="13019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60512A-6D87-868A-1418-785AE70BBF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783" y="4134484"/>
            <a:ext cx="1315868" cy="13158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1CB66C-1BEC-BE80-5139-3EE5F4396E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83" y="4196040"/>
            <a:ext cx="1192756" cy="11927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2A903B-98FE-63ED-7F62-F49166DF2C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788" y="4177727"/>
            <a:ext cx="1229382" cy="12293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CC938C-C5DA-2F09-4BF7-EEC11F1CCC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328" y="4161243"/>
            <a:ext cx="1262350" cy="12623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6820D7A-969E-C562-EA38-8A4E2455FD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8682" y="4138791"/>
            <a:ext cx="1307254" cy="13072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971F8D-58D0-A8B4-0315-23AFD6B390D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6585" y="4249512"/>
            <a:ext cx="1085812" cy="10858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A15D3D-55DE-EAB9-C9C6-551EABCF2DD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281" y="4160514"/>
            <a:ext cx="1263808" cy="12638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8E5004-2234-F900-52B8-B055CC71EC6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893" y="4160514"/>
            <a:ext cx="1263808" cy="12638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C74B49-0839-61C6-3F31-565DD7515B17}"/>
              </a:ext>
            </a:extLst>
          </p:cNvPr>
          <p:cNvSpPr txBox="1"/>
          <p:nvPr/>
        </p:nvSpPr>
        <p:spPr>
          <a:xfrm>
            <a:off x="869641" y="5556848"/>
            <a:ext cx="104527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Poppins" pitchFamily="2" charset="77"/>
                <a:cs typeface="Poppins" pitchFamily="2" charset="77"/>
              </a:rPr>
              <a:t>…with one shared truth.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49601C-E813-5CDB-FBE0-9374216D9CC7}"/>
              </a:ext>
            </a:extLst>
          </p:cNvPr>
          <p:cNvSpPr txBox="1"/>
          <p:nvPr/>
        </p:nvSpPr>
        <p:spPr>
          <a:xfrm>
            <a:off x="869641" y="890677"/>
            <a:ext cx="104527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Poppins" pitchFamily="2" charset="77"/>
                <a:cs typeface="Poppins" pitchFamily="2" charset="77"/>
              </a:rPr>
              <a:t>Trade &amp; logistics does not have to be complex…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E67AC-A8F8-212C-E4D4-B133BECCB63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912" y="1908230"/>
            <a:ext cx="1324177" cy="1324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E53B1-12A6-F7C8-DB90-F7AF52D6A6E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1645" y="2038261"/>
            <a:ext cx="1307622" cy="1307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67299-D7BB-E8A6-4DC9-437AFE9C633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822" y="1909635"/>
            <a:ext cx="1222224" cy="1222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C33BB7-2E6A-9B75-F524-A8EC69C95B2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268" y="2016849"/>
            <a:ext cx="1321088" cy="1321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577606-B861-9A9D-4C4F-0FF7BAA7A05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691" y="2067139"/>
            <a:ext cx="1163700" cy="116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154ED-F3D7-715D-5D3E-3B5D418A670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073" y="2003605"/>
            <a:ext cx="1218736" cy="12187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64B601-1B02-08DB-3E01-71467DFB571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836" y="1892839"/>
            <a:ext cx="1227828" cy="12278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4F7A85-B71A-D07F-CCD1-3267290AA1A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7418" y="1950495"/>
            <a:ext cx="1096790" cy="1096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AEF5C1-C144-A926-EAF1-9C7E193BDC3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86" y="1982004"/>
            <a:ext cx="1133426" cy="1133426"/>
          </a:xfrm>
          <a:prstGeom prst="rect">
            <a:avLst/>
          </a:prstGeom>
        </p:spPr>
      </p:pic>
      <p:pic>
        <p:nvPicPr>
          <p:cNvPr id="157" name="Picture 156" descr="A logo with white text&#10;&#10;AI-generated content may be incorrect.">
            <a:extLst>
              <a:ext uri="{FF2B5EF4-FFF2-40B4-BE49-F238E27FC236}">
                <a16:creationId xmlns:a16="http://schemas.microsoft.com/office/drawing/2014/main" id="{1CA3BFCF-3A36-1A20-2ABB-827924D4CF6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10015428"/>
            <a:ext cx="1028700" cy="514350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804F9907-7D68-B149-0DF2-013596115F9F}"/>
              </a:ext>
            </a:extLst>
          </p:cNvPr>
          <p:cNvSpPr txBox="1"/>
          <p:nvPr/>
        </p:nvSpPr>
        <p:spPr>
          <a:xfrm>
            <a:off x="8549646" y="10529778"/>
            <a:ext cx="3204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i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From analogue to automated — without disrupting a single system.</a:t>
            </a: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454D458E-8B21-2FD3-2299-1773ABE1D0E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7289526"/>
            <a:ext cx="3708401" cy="6858000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BA864745-FBF2-A825-E8FB-E2B6C3180749}"/>
              </a:ext>
            </a:extLst>
          </p:cNvPr>
          <p:cNvSpPr/>
          <p:nvPr/>
        </p:nvSpPr>
        <p:spPr>
          <a:xfrm>
            <a:off x="8483599" y="7289526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64" name="Picture 163" descr="A logo with white text&#10;&#10;AI-generated content may be incorrect.">
            <a:extLst>
              <a:ext uri="{FF2B5EF4-FFF2-40B4-BE49-F238E27FC236}">
                <a16:creationId xmlns:a16="http://schemas.microsoft.com/office/drawing/2014/main" id="{CBA3240C-FEED-D109-1946-1DB852BC5BB8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9516752"/>
            <a:ext cx="1028700" cy="514350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C94B4B80-ADA0-3FF6-6A5B-5E82EBB70A50}"/>
              </a:ext>
            </a:extLst>
          </p:cNvPr>
          <p:cNvSpPr txBox="1"/>
          <p:nvPr/>
        </p:nvSpPr>
        <p:spPr>
          <a:xfrm>
            <a:off x="8700213" y="15068067"/>
            <a:ext cx="320431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SG" b="1" i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From analogue to automated — without disrupting a single system.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01AF448-9D06-0464-E4BD-663020319317}"/>
              </a:ext>
            </a:extLst>
          </p:cNvPr>
          <p:cNvSpPr txBox="1"/>
          <p:nvPr/>
        </p:nvSpPr>
        <p:spPr>
          <a:xfrm>
            <a:off x="659162" y="13771326"/>
            <a:ext cx="3049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Trade workflows still rely on paper, emails, and manual clearance.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Even trusted exporters face duplicated processes and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Regulatory complexity slows down cross-border movement.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C3165371-658C-9DF0-6FA9-0C9354B6D528}"/>
              </a:ext>
            </a:extLst>
          </p:cNvPr>
          <p:cNvSpPr txBox="1"/>
          <p:nvPr/>
        </p:nvSpPr>
        <p:spPr>
          <a:xfrm>
            <a:off x="599895" y="9656896"/>
            <a:ext cx="6482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 Global First in Trade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E9451FE-B0E7-2856-784D-3170FC121ABC}"/>
              </a:ext>
            </a:extLst>
          </p:cNvPr>
          <p:cNvSpPr txBox="1"/>
          <p:nvPr/>
        </p:nvSpPr>
        <p:spPr>
          <a:xfrm>
            <a:off x="599895" y="11054604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The World’s First Fully Digital Trade Shipment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D6D3E78-41D3-BC61-800C-849EDD282386}"/>
              </a:ext>
            </a:extLst>
          </p:cNvPr>
          <p:cNvSpPr txBox="1"/>
          <p:nvPr/>
        </p:nvSpPr>
        <p:spPr>
          <a:xfrm>
            <a:off x="4571381" y="15764764"/>
            <a:ext cx="3049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The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Fort Vale used LogChain to fully digitalise a UK–Singapore shipment.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All documents handled digitally — no paper, no couriers.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Real-time access to a single source of truth across all parties.</a:t>
            </a:r>
          </a:p>
        </p:txBody>
      </p:sp>
      <p:sp>
        <p:nvSpPr>
          <p:cNvPr id="170" name="Triangle 169">
            <a:extLst>
              <a:ext uri="{FF2B5EF4-FFF2-40B4-BE49-F238E27FC236}">
                <a16:creationId xmlns:a16="http://schemas.microsoft.com/office/drawing/2014/main" id="{5B7564D5-619F-8A9D-0C04-D8CE6E33CA01}"/>
              </a:ext>
            </a:extLst>
          </p:cNvPr>
          <p:cNvSpPr/>
          <p:nvPr/>
        </p:nvSpPr>
        <p:spPr>
          <a:xfrm rot="5400000">
            <a:off x="3857345" y="15575040"/>
            <a:ext cx="400110" cy="219164"/>
          </a:xfrm>
          <a:prstGeom prst="triangle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1D7256-AED4-C53B-6E10-C85C37E62E67}"/>
              </a:ext>
            </a:extLst>
          </p:cNvPr>
          <p:cNvSpPr txBox="1"/>
          <p:nvPr/>
        </p:nvSpPr>
        <p:spPr>
          <a:xfrm>
            <a:off x="599895" y="12459966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40470"/>
                </a:solidFill>
                <a:latin typeface="Poppins" pitchFamily="2" charset="77"/>
                <a:cs typeface="Poppins" pitchFamily="2" charset="77"/>
              </a:rPr>
              <a:t>Zero Paper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F48F73-6BCF-DB52-B51A-516D15A32D55}"/>
              </a:ext>
            </a:extLst>
          </p:cNvPr>
          <p:cNvSpPr/>
          <p:nvPr/>
        </p:nvSpPr>
        <p:spPr>
          <a:xfrm>
            <a:off x="4359842" y="3761656"/>
            <a:ext cx="3459803" cy="1420665"/>
          </a:xfrm>
          <a:prstGeom prst="roundRect">
            <a:avLst>
              <a:gd name="adj" fmla="val 11534"/>
            </a:avLst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B1076B-B22D-2BBF-0037-34C499E6F696}"/>
              </a:ext>
            </a:extLst>
          </p:cNvPr>
          <p:cNvSpPr/>
          <p:nvPr/>
        </p:nvSpPr>
        <p:spPr>
          <a:xfrm>
            <a:off x="494083" y="1574094"/>
            <a:ext cx="11203834" cy="2865558"/>
          </a:xfrm>
          <a:prstGeom prst="roundRect">
            <a:avLst>
              <a:gd name="adj" fmla="val 4669"/>
            </a:avLst>
          </a:prstGeom>
          <a:noFill/>
          <a:ln>
            <a:solidFill>
              <a:srgbClr val="0000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logo with blue text&#10;&#10;AI-generated content may be incorrect.">
            <a:extLst>
              <a:ext uri="{FF2B5EF4-FFF2-40B4-BE49-F238E27FC236}">
                <a16:creationId xmlns:a16="http://schemas.microsoft.com/office/drawing/2014/main" id="{D3548C03-00FA-9B63-8FE9-391C37B9F8F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07" y="3773007"/>
            <a:ext cx="3561786" cy="13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04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40899 -0.04398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-219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30612 -0.04236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-213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20534 -0.03981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10795 -0.0398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9531 -0.0365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82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20104 -0.03565 " pathEditMode="relative" rAng="0" ptsTypes="AA">
                                      <p:cBhvr>
                                        <p:cTn id="1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178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29843 -0.03634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22" y="-182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39895 -0.03981 " pathEditMode="relative" rAng="0" ptsTypes="AA">
                                      <p:cBhvr>
                                        <p:cTn id="23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80208 -0.001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-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/>
      <p:bldP spid="14" grpId="0"/>
      <p:bldP spid="17" grpId="0"/>
      <p:bldP spid="18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F8ED6-3537-6B58-8919-E42A5BC77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27A1CD-7560-22D6-AF35-43F68C2626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0"/>
            <a:ext cx="37084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01DD97-5EFE-368F-2F2B-DCF78E962D38}"/>
              </a:ext>
            </a:extLst>
          </p:cNvPr>
          <p:cNvSpPr/>
          <p:nvPr/>
        </p:nvSpPr>
        <p:spPr>
          <a:xfrm>
            <a:off x="8483599" y="0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48762-A162-29E5-AD07-9E9995FCEEF9}"/>
              </a:ext>
            </a:extLst>
          </p:cNvPr>
          <p:cNvSpPr txBox="1"/>
          <p:nvPr/>
        </p:nvSpPr>
        <p:spPr>
          <a:xfrm>
            <a:off x="659162" y="2568080"/>
            <a:ext cx="3049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Trade workflows still rely on paper, emails, and manual clearance.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Even trusted exporters face duplicated processes and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Regulatory complexity slows down cross-border movement.</a:t>
            </a:r>
          </a:p>
        </p:txBody>
      </p:sp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E7DE71B7-BDA3-890B-B46B-91C8A4946B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121920"/>
            <a:ext cx="1028700" cy="514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9DC3C6-043D-18C6-D414-E0B6529E32C3}"/>
              </a:ext>
            </a:extLst>
          </p:cNvPr>
          <p:cNvSpPr txBox="1"/>
          <p:nvPr/>
        </p:nvSpPr>
        <p:spPr>
          <a:xfrm>
            <a:off x="599895" y="553558"/>
            <a:ext cx="6482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 Global First in Trade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6E175-15E1-C95A-AC3B-0CCAEDB71166}"/>
              </a:ext>
            </a:extLst>
          </p:cNvPr>
          <p:cNvSpPr txBox="1"/>
          <p:nvPr/>
        </p:nvSpPr>
        <p:spPr>
          <a:xfrm>
            <a:off x="8700213" y="4945803"/>
            <a:ext cx="320431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SG" b="1" i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From analogue to automated — without disrupting a single system.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DB617-D611-2F72-769A-63C3BEFF9B0A}"/>
              </a:ext>
            </a:extLst>
          </p:cNvPr>
          <p:cNvSpPr txBox="1"/>
          <p:nvPr/>
        </p:nvSpPr>
        <p:spPr>
          <a:xfrm>
            <a:off x="599895" y="1305805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The World’s First Fully Digital Trade Shipment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8829D-39DD-E8AB-2403-FC6FDF03046C}"/>
              </a:ext>
            </a:extLst>
          </p:cNvPr>
          <p:cNvSpPr txBox="1"/>
          <p:nvPr/>
        </p:nvSpPr>
        <p:spPr>
          <a:xfrm>
            <a:off x="4571381" y="2568080"/>
            <a:ext cx="3049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The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Fort Vale used LogChain to fully digitalise a UK–Singapore shipment.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All documents handled digitally — no paper, no couriers.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Real-time access to a single source of truth across all parties.</a:t>
            </a: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2D19A566-BE29-5B84-29F1-3A01175E067B}"/>
              </a:ext>
            </a:extLst>
          </p:cNvPr>
          <p:cNvSpPr/>
          <p:nvPr/>
        </p:nvSpPr>
        <p:spPr>
          <a:xfrm rot="5400000">
            <a:off x="3857345" y="3581882"/>
            <a:ext cx="400110" cy="219164"/>
          </a:xfrm>
          <a:prstGeom prst="triangle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4B72A2-8CFF-DED0-DDE9-35E0509E7995}"/>
              </a:ext>
            </a:extLst>
          </p:cNvPr>
          <p:cNvSpPr txBox="1"/>
          <p:nvPr/>
        </p:nvSpPr>
        <p:spPr>
          <a:xfrm>
            <a:off x="8870428" y="7112632"/>
            <a:ext cx="32043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SG" dirty="0"/>
              <a:t>Media Coverage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2F4ABF-65C6-F317-5AA9-14A03278E693}"/>
              </a:ext>
            </a:extLst>
          </p:cNvPr>
          <p:cNvGrpSpPr/>
          <p:nvPr/>
        </p:nvGrpSpPr>
        <p:grpSpPr>
          <a:xfrm>
            <a:off x="8983438" y="7624418"/>
            <a:ext cx="2807749" cy="627781"/>
            <a:chOff x="8343755" y="5752738"/>
            <a:chExt cx="3537167" cy="6661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7F84A7-3133-F02B-56CD-B9DB381D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3755" y="5752738"/>
              <a:ext cx="1818432" cy="224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F98D9E-35E8-4982-DDFA-E2358E9FB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8182" y="5824475"/>
              <a:ext cx="1552740" cy="1148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423760-CC15-1BFA-947E-05B71715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43755" y="6125362"/>
              <a:ext cx="913484" cy="2935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20F9B42-F29D-25AA-F90D-F69582050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67439" y="6107415"/>
              <a:ext cx="913483" cy="2815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5AEF04-59C2-78AA-1B47-3DBBC63DD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5446" y="6123347"/>
              <a:ext cx="913482" cy="2496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Picture 2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4F44809-0EF6-CA1E-FE47-0A14E81EF6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392" y="8447366"/>
            <a:ext cx="1694577" cy="2743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2F986B9-AE6C-5D0D-D6FB-3CDFDDF6ABF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005" y="8404688"/>
            <a:ext cx="844411" cy="3170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FD9BA-F272-4892-3BD1-B38E19B5AF88}"/>
              </a:ext>
            </a:extLst>
          </p:cNvPr>
          <p:cNvSpPr txBox="1"/>
          <p:nvPr/>
        </p:nvSpPr>
        <p:spPr>
          <a:xfrm>
            <a:off x="552891" y="7773630"/>
            <a:ext cx="719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F9C77-0DE6-8AD8-935E-6AA6D0217286}"/>
              </a:ext>
            </a:extLst>
          </p:cNvPr>
          <p:cNvSpPr txBox="1"/>
          <p:nvPr/>
        </p:nvSpPr>
        <p:spPr>
          <a:xfrm>
            <a:off x="495861" y="11496321"/>
            <a:ext cx="1653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 world first in nearly </a:t>
            </a: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5,500 years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of global trade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7AD85-73F4-497B-F3F1-0305226D1139}"/>
              </a:ext>
            </a:extLst>
          </p:cNvPr>
          <p:cNvSpPr txBox="1"/>
          <p:nvPr/>
        </p:nvSpPr>
        <p:spPr>
          <a:xfrm>
            <a:off x="2513750" y="13174704"/>
            <a:ext cx="16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Zero paper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used end-to-end.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859A5-2A81-BD0B-91ED-0E51C7D89A46}"/>
              </a:ext>
            </a:extLst>
          </p:cNvPr>
          <p:cNvSpPr txBox="1"/>
          <p:nvPr/>
        </p:nvSpPr>
        <p:spPr>
          <a:xfrm>
            <a:off x="4494540" y="14851002"/>
            <a:ext cx="16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Full customs clearance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on both sides.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631429-C164-91D9-0F51-D482B910602B}"/>
              </a:ext>
            </a:extLst>
          </p:cNvPr>
          <p:cNvSpPr txBox="1"/>
          <p:nvPr/>
        </p:nvSpPr>
        <p:spPr>
          <a:xfrm>
            <a:off x="6301452" y="16988082"/>
            <a:ext cx="2017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Recognised by </a:t>
            </a: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UK Government, UN, WTO, Global Press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pic>
        <p:nvPicPr>
          <p:cNvPr id="13" name="Graphic 12" descr="Medal outline">
            <a:extLst>
              <a:ext uri="{FF2B5EF4-FFF2-40B4-BE49-F238E27FC236}">
                <a16:creationId xmlns:a16="http://schemas.microsoft.com/office/drawing/2014/main" id="{83DDD3FD-C402-C61D-286C-B29FEC0DF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178" y="9456003"/>
            <a:ext cx="914400" cy="914400"/>
          </a:xfrm>
          <a:prstGeom prst="rect">
            <a:avLst/>
          </a:prstGeom>
        </p:spPr>
      </p:pic>
      <p:pic>
        <p:nvPicPr>
          <p:cNvPr id="15" name="Graphic 14" descr="Document outline">
            <a:extLst>
              <a:ext uri="{FF2B5EF4-FFF2-40B4-BE49-F238E27FC236}">
                <a16:creationId xmlns:a16="http://schemas.microsoft.com/office/drawing/2014/main" id="{04F7026C-684D-6E00-BE41-9ADCD27B26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46067" y="10454006"/>
            <a:ext cx="914400" cy="914400"/>
          </a:xfrm>
          <a:prstGeom prst="rect">
            <a:avLst/>
          </a:prstGeom>
        </p:spPr>
      </p:pic>
      <p:pic>
        <p:nvPicPr>
          <p:cNvPr id="16" name="Graphic 15" descr="Checkbox Ticked outline">
            <a:extLst>
              <a:ext uri="{FF2B5EF4-FFF2-40B4-BE49-F238E27FC236}">
                <a16:creationId xmlns:a16="http://schemas.microsoft.com/office/drawing/2014/main" id="{99833F62-8611-4FF5-6029-AEDCCD78A1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87645" y="11419152"/>
            <a:ext cx="1017435" cy="1017435"/>
          </a:xfrm>
          <a:prstGeom prst="rect">
            <a:avLst/>
          </a:prstGeom>
        </p:spPr>
      </p:pic>
      <p:pic>
        <p:nvPicPr>
          <p:cNvPr id="17" name="Graphic 16" descr="Diploma outline">
            <a:extLst>
              <a:ext uri="{FF2B5EF4-FFF2-40B4-BE49-F238E27FC236}">
                <a16:creationId xmlns:a16="http://schemas.microsoft.com/office/drawing/2014/main" id="{36599171-6639-B7E2-CD3D-F170F7CF07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53196" y="12573539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4C612A-2112-E9EE-5958-97491EA478F1}"/>
              </a:ext>
            </a:extLst>
          </p:cNvPr>
          <p:cNvSpPr txBox="1"/>
          <p:nvPr/>
        </p:nvSpPr>
        <p:spPr>
          <a:xfrm>
            <a:off x="599895" y="1654597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40470"/>
                </a:solidFill>
                <a:latin typeface="Poppins" pitchFamily="2" charset="77"/>
                <a:cs typeface="Poppins" pitchFamily="2" charset="77"/>
              </a:rPr>
              <a:t>Zero Paper</a:t>
            </a:r>
          </a:p>
        </p:txBody>
      </p:sp>
    </p:spTree>
    <p:extLst>
      <p:ext uri="{BB962C8B-B14F-4D97-AF65-F5344CB8AC3E}">
        <p14:creationId xmlns:p14="http://schemas.microsoft.com/office/powerpoint/2010/main" val="17768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AD601-3A84-0A7F-CF04-B1517110D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C4DC63-E74E-B638-A439-23CD09E58EB3}"/>
              </a:ext>
            </a:extLst>
          </p:cNvPr>
          <p:cNvSpPr txBox="1"/>
          <p:nvPr/>
        </p:nvSpPr>
        <p:spPr>
          <a:xfrm>
            <a:off x="552891" y="2187174"/>
            <a:ext cx="719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E96135-C2F1-FDD9-B0C9-A49877750D6F}"/>
              </a:ext>
            </a:extLst>
          </p:cNvPr>
          <p:cNvSpPr txBox="1"/>
          <p:nvPr/>
        </p:nvSpPr>
        <p:spPr>
          <a:xfrm>
            <a:off x="458762" y="4154035"/>
            <a:ext cx="1653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 world first in nearly </a:t>
            </a: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5,500 years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of global trade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385B6-9426-0AB9-66DF-CFDC43267F8B}"/>
              </a:ext>
            </a:extLst>
          </p:cNvPr>
          <p:cNvSpPr txBox="1"/>
          <p:nvPr/>
        </p:nvSpPr>
        <p:spPr>
          <a:xfrm>
            <a:off x="2476651" y="4154035"/>
            <a:ext cx="16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Zero paper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used end-to-end.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12B9D-3B79-73E4-A1B3-3B37F450EB58}"/>
              </a:ext>
            </a:extLst>
          </p:cNvPr>
          <p:cNvSpPr txBox="1"/>
          <p:nvPr/>
        </p:nvSpPr>
        <p:spPr>
          <a:xfrm>
            <a:off x="4494540" y="4154035"/>
            <a:ext cx="16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Full customs clearance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on both sides.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554B43-3381-6DB6-82FA-CEE6E0F0AFA7}"/>
              </a:ext>
            </a:extLst>
          </p:cNvPr>
          <p:cNvSpPr txBox="1"/>
          <p:nvPr/>
        </p:nvSpPr>
        <p:spPr>
          <a:xfrm>
            <a:off x="6301452" y="4126293"/>
            <a:ext cx="2017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Recognised by </a:t>
            </a: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UK Government, UN, WTO, Global Press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F2ACD4-1200-C4C8-4D21-581E5764C3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0"/>
            <a:ext cx="370840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9417AE-5EC2-CEBB-EF5E-B8860F1D88B0}"/>
              </a:ext>
            </a:extLst>
          </p:cNvPr>
          <p:cNvSpPr/>
          <p:nvPr/>
        </p:nvSpPr>
        <p:spPr>
          <a:xfrm>
            <a:off x="8483599" y="0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7" name="Picture 16" descr="A logo with white text&#10;&#10;AI-generated content may be incorrect.">
            <a:extLst>
              <a:ext uri="{FF2B5EF4-FFF2-40B4-BE49-F238E27FC236}">
                <a16:creationId xmlns:a16="http://schemas.microsoft.com/office/drawing/2014/main" id="{78E6B6D6-7BFD-1ABC-9C8B-BF35D75A1D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121920"/>
            <a:ext cx="1028700" cy="514350"/>
          </a:xfrm>
          <a:prstGeom prst="rect">
            <a:avLst/>
          </a:prstGeom>
        </p:spPr>
      </p:pic>
      <p:pic>
        <p:nvPicPr>
          <p:cNvPr id="22" name="Graphic 21" descr="Medal outline">
            <a:extLst>
              <a:ext uri="{FF2B5EF4-FFF2-40B4-BE49-F238E27FC236}">
                <a16:creationId xmlns:a16="http://schemas.microsoft.com/office/drawing/2014/main" id="{46AD2D7C-5630-315D-B976-8221F5223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178" y="2865499"/>
            <a:ext cx="914400" cy="914400"/>
          </a:xfrm>
          <a:prstGeom prst="rect">
            <a:avLst/>
          </a:prstGeom>
        </p:spPr>
      </p:pic>
      <p:pic>
        <p:nvPicPr>
          <p:cNvPr id="26" name="Graphic 25" descr="Document outline">
            <a:extLst>
              <a:ext uri="{FF2B5EF4-FFF2-40B4-BE49-F238E27FC236}">
                <a16:creationId xmlns:a16="http://schemas.microsoft.com/office/drawing/2014/main" id="{550C96AD-1366-77D9-8D58-68941ADBC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6067" y="2865499"/>
            <a:ext cx="914400" cy="914400"/>
          </a:xfrm>
          <a:prstGeom prst="rect">
            <a:avLst/>
          </a:prstGeom>
        </p:spPr>
      </p:pic>
      <p:pic>
        <p:nvPicPr>
          <p:cNvPr id="28" name="Graphic 27" descr="Checkbox Ticked outline">
            <a:extLst>
              <a:ext uri="{FF2B5EF4-FFF2-40B4-BE49-F238E27FC236}">
                <a16:creationId xmlns:a16="http://schemas.microsoft.com/office/drawing/2014/main" id="{668E172B-6BA6-D632-25D5-33F9BB60B3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87645" y="2813981"/>
            <a:ext cx="1017435" cy="1017435"/>
          </a:xfrm>
          <a:prstGeom prst="rect">
            <a:avLst/>
          </a:prstGeom>
        </p:spPr>
      </p:pic>
      <p:pic>
        <p:nvPicPr>
          <p:cNvPr id="34" name="Graphic 33" descr="Diploma outline">
            <a:extLst>
              <a:ext uri="{FF2B5EF4-FFF2-40B4-BE49-F238E27FC236}">
                <a16:creationId xmlns:a16="http://schemas.microsoft.com/office/drawing/2014/main" id="{66D3FD36-C63D-E5BC-D263-094EE2171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53196" y="2865498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199B92B-2A18-0F41-1CB8-684073667522}"/>
              </a:ext>
            </a:extLst>
          </p:cNvPr>
          <p:cNvSpPr txBox="1"/>
          <p:nvPr/>
        </p:nvSpPr>
        <p:spPr>
          <a:xfrm>
            <a:off x="8870428" y="4310165"/>
            <a:ext cx="32043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SG" dirty="0"/>
              <a:t>Media Coverage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7F9247C-7F3D-8EEC-557A-D1B13B78C044}"/>
              </a:ext>
            </a:extLst>
          </p:cNvPr>
          <p:cNvGrpSpPr/>
          <p:nvPr/>
        </p:nvGrpSpPr>
        <p:grpSpPr>
          <a:xfrm>
            <a:off x="8983438" y="4821951"/>
            <a:ext cx="2807749" cy="627781"/>
            <a:chOff x="8343755" y="5752738"/>
            <a:chExt cx="3537167" cy="66614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41D8194-3ADE-658F-DA25-7EBE9A96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43755" y="5752738"/>
              <a:ext cx="1818432" cy="224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659560C-F9C7-A94B-12A7-28B2CE9E7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28182" y="5824475"/>
              <a:ext cx="1552740" cy="1148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D6AE65A-F376-6E59-FBAA-74E7A3AC1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43755" y="6125362"/>
              <a:ext cx="913484" cy="2935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3E7D8F-ECBE-F842-64DA-0A1E0D401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967439" y="6107415"/>
              <a:ext cx="913483" cy="2815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3A7ED87-6CE5-DBEB-2AB2-515D36C4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705446" y="6123347"/>
              <a:ext cx="913482" cy="2496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3" name="Picture 5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4777B0D-6984-FF01-CEC8-62881578BEB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392" y="5644899"/>
            <a:ext cx="1694577" cy="2743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A5E29E8-4C09-DB51-AFE5-08A7C58AF75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005" y="5602221"/>
            <a:ext cx="844411" cy="3170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32FC217-D8B0-D56E-46DB-B7F15B8CF6F8}"/>
              </a:ext>
            </a:extLst>
          </p:cNvPr>
          <p:cNvSpPr txBox="1"/>
          <p:nvPr/>
        </p:nvSpPr>
        <p:spPr>
          <a:xfrm>
            <a:off x="8700213" y="-1738311"/>
            <a:ext cx="320431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SG" b="1" i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From analogue to automated — without disrupting a single system.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29428-38B1-7BAA-CDA9-43F8B1A2B6A6}"/>
              </a:ext>
            </a:extLst>
          </p:cNvPr>
          <p:cNvSpPr txBox="1"/>
          <p:nvPr/>
        </p:nvSpPr>
        <p:spPr>
          <a:xfrm>
            <a:off x="659162" y="-4699553"/>
            <a:ext cx="3049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The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Trade workflows still rely on paper, emails, and manual clearance.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Even trusted exporters face duplicated processes and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Regulatory complexity slows down cross-border movement.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26FC3-E363-64A4-BD90-8F1023AF095A}"/>
              </a:ext>
            </a:extLst>
          </p:cNvPr>
          <p:cNvSpPr txBox="1"/>
          <p:nvPr/>
        </p:nvSpPr>
        <p:spPr>
          <a:xfrm>
            <a:off x="4571381" y="-2765245"/>
            <a:ext cx="30492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The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Fort Vale used LogChain to fully digitalise a UK–Singapore shipment.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All documents handled digitally — no paper, no couriers.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Real-time access to a single source of truth across all parties.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2916E9E8-143F-6E79-3820-86F3E8D187CE}"/>
              </a:ext>
            </a:extLst>
          </p:cNvPr>
          <p:cNvSpPr/>
          <p:nvPr/>
        </p:nvSpPr>
        <p:spPr>
          <a:xfrm rot="5400000">
            <a:off x="3857345" y="-2562366"/>
            <a:ext cx="400110" cy="219164"/>
          </a:xfrm>
          <a:prstGeom prst="triangle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D169E-240E-F944-6FF8-DA7C8D8EF31D}"/>
              </a:ext>
            </a:extLst>
          </p:cNvPr>
          <p:cNvSpPr txBox="1"/>
          <p:nvPr/>
        </p:nvSpPr>
        <p:spPr>
          <a:xfrm>
            <a:off x="958114" y="7907216"/>
            <a:ext cx="66587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“Digitalised trade will make it quicker, cheaper and easier for firms to do business around the world. This is a landmark moment for the future of international trade.”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140F5-06F7-48EA-5C97-DD8CD47B07B2}"/>
              </a:ext>
            </a:extLst>
          </p:cNvPr>
          <p:cNvSpPr txBox="1"/>
          <p:nvPr/>
        </p:nvSpPr>
        <p:spPr>
          <a:xfrm>
            <a:off x="958114" y="12012847"/>
            <a:ext cx="665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Minister for International Trade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25B94D-82D4-2683-60B5-F8EE933F9A7F}"/>
              </a:ext>
            </a:extLst>
          </p:cNvPr>
          <p:cNvSpPr txBox="1"/>
          <p:nvPr/>
        </p:nvSpPr>
        <p:spPr>
          <a:xfrm>
            <a:off x="599895" y="553558"/>
            <a:ext cx="6482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 Global First in Trade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DBA2E-615D-E523-63F9-0A6A6F0CBD8A}"/>
              </a:ext>
            </a:extLst>
          </p:cNvPr>
          <p:cNvSpPr txBox="1"/>
          <p:nvPr/>
        </p:nvSpPr>
        <p:spPr>
          <a:xfrm>
            <a:off x="599895" y="1305805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The World’s First Fully Digital Trade Shipment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A12A2-0470-D672-3999-A3D594556851}"/>
              </a:ext>
            </a:extLst>
          </p:cNvPr>
          <p:cNvSpPr txBox="1"/>
          <p:nvPr/>
        </p:nvSpPr>
        <p:spPr>
          <a:xfrm>
            <a:off x="599895" y="1654597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40470"/>
                </a:solidFill>
                <a:latin typeface="Poppins" pitchFamily="2" charset="77"/>
                <a:cs typeface="Poppins" pitchFamily="2" charset="77"/>
              </a:rPr>
              <a:t>Zero Paper</a:t>
            </a:r>
          </a:p>
        </p:txBody>
      </p:sp>
    </p:spTree>
    <p:extLst>
      <p:ext uri="{BB962C8B-B14F-4D97-AF65-F5344CB8AC3E}">
        <p14:creationId xmlns:p14="http://schemas.microsoft.com/office/powerpoint/2010/main" val="3241252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087E5-0679-60FC-2079-DBB5D571D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DA3E05-E42E-DCFD-DB02-E197B1A66A2B}"/>
              </a:ext>
            </a:extLst>
          </p:cNvPr>
          <p:cNvSpPr txBox="1"/>
          <p:nvPr/>
        </p:nvSpPr>
        <p:spPr>
          <a:xfrm>
            <a:off x="958114" y="2779266"/>
            <a:ext cx="66587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“Digitalised trade will make it quicker, cheaper and easier for firms to do business around the world. This is a landmark moment for the future of international trade.”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ACDC08-608B-B2C5-0919-A013BCA935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0"/>
            <a:ext cx="370840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F640BC-CCD2-2AAC-DCE2-B2F39827B0BE}"/>
              </a:ext>
            </a:extLst>
          </p:cNvPr>
          <p:cNvSpPr/>
          <p:nvPr/>
        </p:nvSpPr>
        <p:spPr>
          <a:xfrm>
            <a:off x="8483599" y="0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7" name="Picture 16" descr="A logo with white text&#10;&#10;AI-generated content may be incorrect.">
            <a:extLst>
              <a:ext uri="{FF2B5EF4-FFF2-40B4-BE49-F238E27FC236}">
                <a16:creationId xmlns:a16="http://schemas.microsoft.com/office/drawing/2014/main" id="{CA76F5D3-76CE-6C45-711D-84014DCEB2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121920"/>
            <a:ext cx="1028700" cy="51435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4E3B300-FB41-640D-3018-D4DAA2B9C444}"/>
              </a:ext>
            </a:extLst>
          </p:cNvPr>
          <p:cNvSpPr txBox="1"/>
          <p:nvPr/>
        </p:nvSpPr>
        <p:spPr>
          <a:xfrm>
            <a:off x="8870428" y="-3885420"/>
            <a:ext cx="32043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SG" dirty="0"/>
              <a:t>Media Coverage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B8914CD-6D22-B651-4C10-FA0EFE715F73}"/>
              </a:ext>
            </a:extLst>
          </p:cNvPr>
          <p:cNvGrpSpPr/>
          <p:nvPr/>
        </p:nvGrpSpPr>
        <p:grpSpPr>
          <a:xfrm>
            <a:off x="8983438" y="-3373634"/>
            <a:ext cx="2807749" cy="627781"/>
            <a:chOff x="8343755" y="5752738"/>
            <a:chExt cx="3537167" cy="66614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401FD14-ED06-A9CA-5D20-563680DC5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3755" y="5752738"/>
              <a:ext cx="1818432" cy="224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CA6DB97-F175-58C1-8901-B42767C77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8182" y="5824475"/>
              <a:ext cx="1552740" cy="11482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C4466FF-58D1-A89A-7AB1-478657E28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43755" y="6125362"/>
              <a:ext cx="913484" cy="29351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0C3B248-A669-BD3D-1B02-16E93C653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67439" y="6107415"/>
              <a:ext cx="913483" cy="2815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FBA2D1E-9056-B88E-70B7-47101DA7D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5446" y="6123347"/>
              <a:ext cx="913482" cy="2496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3" name="Picture 5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2EDCC42-F1F4-735D-2C4B-A0E88587C64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392" y="-2550686"/>
            <a:ext cx="1694577" cy="2743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9EE49AF-4FFD-CD91-ED91-94AB7EBE904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005" y="-2593364"/>
            <a:ext cx="844411" cy="3170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520E9-2684-C52C-32A4-6D2610E3CF0D}"/>
              </a:ext>
            </a:extLst>
          </p:cNvPr>
          <p:cNvSpPr txBox="1"/>
          <p:nvPr/>
        </p:nvSpPr>
        <p:spPr>
          <a:xfrm>
            <a:off x="552891" y="-4544708"/>
            <a:ext cx="719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C466A-7CF8-6691-0988-59030BA6D9BF}"/>
              </a:ext>
            </a:extLst>
          </p:cNvPr>
          <p:cNvSpPr txBox="1"/>
          <p:nvPr/>
        </p:nvSpPr>
        <p:spPr>
          <a:xfrm>
            <a:off x="458762" y="-3022762"/>
            <a:ext cx="1653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 world first in nearly </a:t>
            </a: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5,500 years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of global trade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1B962-B07B-1748-6782-50FCAF839CBE}"/>
              </a:ext>
            </a:extLst>
          </p:cNvPr>
          <p:cNvSpPr txBox="1"/>
          <p:nvPr/>
        </p:nvSpPr>
        <p:spPr>
          <a:xfrm>
            <a:off x="2476651" y="-2384643"/>
            <a:ext cx="16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Zero paper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used end-to-end.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DD458-F471-EC87-131D-CD7C19CF32E4}"/>
              </a:ext>
            </a:extLst>
          </p:cNvPr>
          <p:cNvSpPr txBox="1"/>
          <p:nvPr/>
        </p:nvSpPr>
        <p:spPr>
          <a:xfrm>
            <a:off x="4494540" y="-1969144"/>
            <a:ext cx="16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Full customs clearance 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on both sides.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8F8AD-7164-F6BB-AB27-62EC5A96F105}"/>
              </a:ext>
            </a:extLst>
          </p:cNvPr>
          <p:cNvSpPr txBox="1"/>
          <p:nvPr/>
        </p:nvSpPr>
        <p:spPr>
          <a:xfrm>
            <a:off x="6301452" y="-1670299"/>
            <a:ext cx="2017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Recognised by </a:t>
            </a: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UK Government, UN, WTO, Global Press</a:t>
            </a:r>
            <a:r>
              <a:rPr lang="en-SG" sz="16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pic>
        <p:nvPicPr>
          <p:cNvPr id="10" name="Graphic 9" descr="Medal outline">
            <a:extLst>
              <a:ext uri="{FF2B5EF4-FFF2-40B4-BE49-F238E27FC236}">
                <a16:creationId xmlns:a16="http://schemas.microsoft.com/office/drawing/2014/main" id="{D34D8D78-FEA6-B5EA-99A1-E33C3FF75D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8178" y="-5483897"/>
            <a:ext cx="914400" cy="914400"/>
          </a:xfrm>
          <a:prstGeom prst="rect">
            <a:avLst/>
          </a:prstGeom>
        </p:spPr>
      </p:pic>
      <p:pic>
        <p:nvPicPr>
          <p:cNvPr id="18" name="Graphic 17" descr="Document outline">
            <a:extLst>
              <a:ext uri="{FF2B5EF4-FFF2-40B4-BE49-F238E27FC236}">
                <a16:creationId xmlns:a16="http://schemas.microsoft.com/office/drawing/2014/main" id="{4E8EBDC5-852B-CDA7-DCA1-EC5501D5E8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46067" y="-4593221"/>
            <a:ext cx="914400" cy="914400"/>
          </a:xfrm>
          <a:prstGeom prst="rect">
            <a:avLst/>
          </a:prstGeom>
        </p:spPr>
      </p:pic>
      <p:pic>
        <p:nvPicPr>
          <p:cNvPr id="19" name="Graphic 18" descr="Checkbox Ticked outline">
            <a:extLst>
              <a:ext uri="{FF2B5EF4-FFF2-40B4-BE49-F238E27FC236}">
                <a16:creationId xmlns:a16="http://schemas.microsoft.com/office/drawing/2014/main" id="{7904D8BF-1D44-B4DF-2AC8-287F0CFE41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87645" y="-3888117"/>
            <a:ext cx="1017435" cy="1017435"/>
          </a:xfrm>
          <a:prstGeom prst="rect">
            <a:avLst/>
          </a:prstGeom>
        </p:spPr>
      </p:pic>
      <p:pic>
        <p:nvPicPr>
          <p:cNvPr id="20" name="Graphic 19" descr="Diploma outline">
            <a:extLst>
              <a:ext uri="{FF2B5EF4-FFF2-40B4-BE49-F238E27FC236}">
                <a16:creationId xmlns:a16="http://schemas.microsoft.com/office/drawing/2014/main" id="{AF26BA4C-C57E-6470-897E-7A9EC33CDC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53196" y="-2931094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4C2968-C329-0BCA-7E52-CA550A46328D}"/>
              </a:ext>
            </a:extLst>
          </p:cNvPr>
          <p:cNvSpPr txBox="1"/>
          <p:nvPr/>
        </p:nvSpPr>
        <p:spPr>
          <a:xfrm>
            <a:off x="958114" y="5074165"/>
            <a:ext cx="665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Minister for International Trade</a:t>
            </a:r>
          </a:p>
        </p:txBody>
      </p:sp>
      <p:pic>
        <p:nvPicPr>
          <p:cNvPr id="11" name="Picture 10" descr="A close up of a network&#10;&#10;AI-generated content may be incorrect.">
            <a:extLst>
              <a:ext uri="{FF2B5EF4-FFF2-40B4-BE49-F238E27FC236}">
                <a16:creationId xmlns:a16="http://schemas.microsoft.com/office/drawing/2014/main" id="{F950E547-F930-AE9E-9E65-8B9160959476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140210" y="9975519"/>
            <a:ext cx="1651275" cy="122177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2D74EE-381C-B9D1-BAF6-C5414322CEA7}"/>
              </a:ext>
            </a:extLst>
          </p:cNvPr>
          <p:cNvSpPr/>
          <p:nvPr/>
        </p:nvSpPr>
        <p:spPr>
          <a:xfrm>
            <a:off x="-232259" y="15258780"/>
            <a:ext cx="12307006" cy="1651275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CC61F-AE77-825F-6D42-FB81C7957057}"/>
              </a:ext>
            </a:extLst>
          </p:cNvPr>
          <p:cNvSpPr txBox="1"/>
          <p:nvPr/>
        </p:nvSpPr>
        <p:spPr>
          <a:xfrm>
            <a:off x="958114" y="8188881"/>
            <a:ext cx="995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Yes, blockchain. Not crypto.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FEA087-5E1C-E13C-F142-2FD673822783}"/>
              </a:ext>
            </a:extLst>
          </p:cNvPr>
          <p:cNvSpPr txBox="1"/>
          <p:nvPr/>
        </p:nvSpPr>
        <p:spPr>
          <a:xfrm>
            <a:off x="1303802" y="10631223"/>
            <a:ext cx="448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What </a:t>
            </a:r>
            <a:r>
              <a:rPr lang="en-SG" sz="1600" b="1" dirty="0" err="1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LogChain</a:t>
            </a:r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Private, permissioned network (Hyperledger Fabric)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No token 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Known counterparties + governed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Audit-ready, real-time data sharing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C96C81-A98E-8F2B-7688-8CF0BF84927A}"/>
              </a:ext>
            </a:extLst>
          </p:cNvPr>
          <p:cNvSpPr txBox="1"/>
          <p:nvPr/>
        </p:nvSpPr>
        <p:spPr>
          <a:xfrm>
            <a:off x="7010344" y="12087906"/>
            <a:ext cx="3877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What it is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Public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Tokens / volatility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Anonymous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Speculation-driven incentives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3CD801-0419-B88B-022D-398DE340E1C5}"/>
              </a:ext>
            </a:extLst>
          </p:cNvPr>
          <p:cNvSpPr txBox="1"/>
          <p:nvPr/>
        </p:nvSpPr>
        <p:spPr>
          <a:xfrm>
            <a:off x="599895" y="553558"/>
            <a:ext cx="6482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 Global First in Trade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0465FB-4B3C-F373-965E-43503DFDDB96}"/>
              </a:ext>
            </a:extLst>
          </p:cNvPr>
          <p:cNvSpPr txBox="1"/>
          <p:nvPr/>
        </p:nvSpPr>
        <p:spPr>
          <a:xfrm>
            <a:off x="599895" y="1305805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The World’s First Fully Digital Trade Shipment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8A3058-9552-CBB6-42F9-1E4816F76354}"/>
              </a:ext>
            </a:extLst>
          </p:cNvPr>
          <p:cNvSpPr txBox="1"/>
          <p:nvPr/>
        </p:nvSpPr>
        <p:spPr>
          <a:xfrm>
            <a:off x="599895" y="1654597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40470"/>
                </a:solidFill>
                <a:latin typeface="Poppins" pitchFamily="2" charset="77"/>
                <a:cs typeface="Poppins" pitchFamily="2" charset="77"/>
              </a:rPr>
              <a:t>Zero Paper</a:t>
            </a:r>
          </a:p>
        </p:txBody>
      </p:sp>
    </p:spTree>
    <p:extLst>
      <p:ext uri="{BB962C8B-B14F-4D97-AF65-F5344CB8AC3E}">
        <p14:creationId xmlns:p14="http://schemas.microsoft.com/office/powerpoint/2010/main" val="2095595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2E1C5-C5A8-0D84-7C23-6F36F1267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 up of a network&#10;&#10;AI-generated content may be incorrect.">
            <a:extLst>
              <a:ext uri="{FF2B5EF4-FFF2-40B4-BE49-F238E27FC236}">
                <a16:creationId xmlns:a16="http://schemas.microsoft.com/office/drawing/2014/main" id="{590DB599-B903-5A3C-88B1-4422994FFF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283260" y="-76536"/>
            <a:ext cx="1651275" cy="122177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42DDE8-E539-3BB8-DE16-71C19F2A83EC}"/>
              </a:ext>
            </a:extLst>
          </p:cNvPr>
          <p:cNvSpPr txBox="1"/>
          <p:nvPr/>
        </p:nvSpPr>
        <p:spPr>
          <a:xfrm>
            <a:off x="599895" y="-10546144"/>
            <a:ext cx="6482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 Global First in Trade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0C90B-E135-4190-7CA2-56BBEA0D1D40}"/>
              </a:ext>
            </a:extLst>
          </p:cNvPr>
          <p:cNvSpPr txBox="1"/>
          <p:nvPr/>
        </p:nvSpPr>
        <p:spPr>
          <a:xfrm>
            <a:off x="599895" y="-7801811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The World’s First Fully Digital Trade Shipment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881C6-D3DB-5BDA-08FD-DD28380A143C}"/>
              </a:ext>
            </a:extLst>
          </p:cNvPr>
          <p:cNvSpPr txBox="1"/>
          <p:nvPr/>
        </p:nvSpPr>
        <p:spPr>
          <a:xfrm>
            <a:off x="958114" y="-6103476"/>
            <a:ext cx="66587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“Digitalised trade will make it quicker, cheaper and easier for firms to do business around the world. This is a landmark moment for the future of international trade.”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C21F8E-61FA-90B8-D050-C0814E4BC3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-7315200"/>
            <a:ext cx="370840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5C13A7-A2B1-06E7-2418-214A823B0968}"/>
              </a:ext>
            </a:extLst>
          </p:cNvPr>
          <p:cNvSpPr/>
          <p:nvPr/>
        </p:nvSpPr>
        <p:spPr>
          <a:xfrm>
            <a:off x="8483599" y="-7315200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7" name="Picture 16" descr="A logo with white text&#10;&#10;AI-generated content may be incorrect.">
            <a:extLst>
              <a:ext uri="{FF2B5EF4-FFF2-40B4-BE49-F238E27FC236}">
                <a16:creationId xmlns:a16="http://schemas.microsoft.com/office/drawing/2014/main" id="{396ABD28-E153-C4AB-8389-857224039A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121920"/>
            <a:ext cx="1028700" cy="514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030C9C-E613-3091-8AC3-BDF569719A70}"/>
              </a:ext>
            </a:extLst>
          </p:cNvPr>
          <p:cNvSpPr txBox="1"/>
          <p:nvPr/>
        </p:nvSpPr>
        <p:spPr>
          <a:xfrm>
            <a:off x="958114" y="-2958592"/>
            <a:ext cx="665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Minister for International Trade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962C9-3899-A822-A8CA-2ECC67D3D562}"/>
              </a:ext>
            </a:extLst>
          </p:cNvPr>
          <p:cNvSpPr txBox="1"/>
          <p:nvPr/>
        </p:nvSpPr>
        <p:spPr>
          <a:xfrm>
            <a:off x="958114" y="1200066"/>
            <a:ext cx="995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Yes, blockchain. Not crypto.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5D576A-440F-9BF4-A510-D7F0CC57CD56}"/>
              </a:ext>
            </a:extLst>
          </p:cNvPr>
          <p:cNvSpPr txBox="1"/>
          <p:nvPr/>
        </p:nvSpPr>
        <p:spPr>
          <a:xfrm>
            <a:off x="1303802" y="2639628"/>
            <a:ext cx="448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What </a:t>
            </a:r>
            <a:r>
              <a:rPr lang="en-SG" sz="1600" b="1" dirty="0" err="1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LogChain</a:t>
            </a:r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Private, permissioned network (Hyperledger Fabric)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No token 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Known counterparties + governed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Audit-ready, real-time data sharing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B2CBD5-1BE0-2CA9-0EA1-6D2F47FA1D07}"/>
              </a:ext>
            </a:extLst>
          </p:cNvPr>
          <p:cNvSpPr txBox="1"/>
          <p:nvPr/>
        </p:nvSpPr>
        <p:spPr>
          <a:xfrm>
            <a:off x="7010344" y="2639628"/>
            <a:ext cx="3877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What it is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Public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Tokens / volatility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Anonymous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Speculation-driven incentives</a:t>
            </a:r>
          </a:p>
        </p:txBody>
      </p:sp>
      <p:pic>
        <p:nvPicPr>
          <p:cNvPr id="28" name="Picture 27" descr="A logo with blue text&#10;&#10;AI-generated content may be incorrect.">
            <a:extLst>
              <a:ext uri="{FF2B5EF4-FFF2-40B4-BE49-F238E27FC236}">
                <a16:creationId xmlns:a16="http://schemas.microsoft.com/office/drawing/2014/main" id="{B1F804F7-702C-A9AE-5727-D50F787B5A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800" y="161713"/>
            <a:ext cx="1114207" cy="4347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BF2ED1E-551A-325E-54D0-7F434AB4F872}"/>
              </a:ext>
            </a:extLst>
          </p:cNvPr>
          <p:cNvSpPr txBox="1"/>
          <p:nvPr/>
        </p:nvSpPr>
        <p:spPr>
          <a:xfrm>
            <a:off x="599896" y="7781573"/>
            <a:ext cx="6067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Infrastructure,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Not Interface.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Trust, Not Noise.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E00130A-665C-3E56-99B7-92D5E11F5CB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10310647"/>
            <a:ext cx="3734197" cy="685800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E35BA81-B143-0CCB-9127-1BA3F2EDF6FB}"/>
              </a:ext>
            </a:extLst>
          </p:cNvPr>
          <p:cNvSpPr/>
          <p:nvPr/>
        </p:nvSpPr>
        <p:spPr>
          <a:xfrm>
            <a:off x="8483599" y="10310648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A9200-33C8-B297-2FC2-BE5A05CD0452}"/>
              </a:ext>
            </a:extLst>
          </p:cNvPr>
          <p:cNvSpPr txBox="1"/>
          <p:nvPr/>
        </p:nvSpPr>
        <p:spPr>
          <a:xfrm>
            <a:off x="599895" y="-6870080"/>
            <a:ext cx="64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040470"/>
                </a:solidFill>
                <a:latin typeface="Poppins" pitchFamily="2" charset="77"/>
                <a:cs typeface="Poppins" pitchFamily="2" charset="77"/>
              </a:rPr>
              <a:t>Zero Paper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3A0C0-FA60-F9B7-70EB-0EA922A02970}"/>
              </a:ext>
            </a:extLst>
          </p:cNvPr>
          <p:cNvSpPr txBox="1"/>
          <p:nvPr/>
        </p:nvSpPr>
        <p:spPr>
          <a:xfrm>
            <a:off x="958114" y="10574111"/>
            <a:ext cx="6560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 err="1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LogChain</a:t>
            </a: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 is a web and mobile SaaS platform that digitalises, automates, and secures global trade flows.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It works quietly in the background — integrating with existing systems to streamline operations and give everyone access to a single, trusted version of the truth.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Built for people. Proven in the field. Powered by blockchain — but without the crypto noise. </a:t>
            </a:r>
          </a:p>
        </p:txBody>
      </p:sp>
    </p:spTree>
    <p:extLst>
      <p:ext uri="{BB962C8B-B14F-4D97-AF65-F5344CB8AC3E}">
        <p14:creationId xmlns:p14="http://schemas.microsoft.com/office/powerpoint/2010/main" val="346751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70462-C852-65C4-A5FA-4710829B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FE35EB-F0AD-CEEC-643E-ADD6CE4429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-1"/>
            <a:ext cx="3734197" cy="6858001"/>
          </a:xfrm>
          <a:prstGeom prst="rect">
            <a:avLst/>
          </a:prstGeom>
        </p:spPr>
      </p:pic>
      <p:pic>
        <p:nvPicPr>
          <p:cNvPr id="17" name="Picture 16" descr="A logo with white text&#10;&#10;AI-generated content may be incorrect.">
            <a:extLst>
              <a:ext uri="{FF2B5EF4-FFF2-40B4-BE49-F238E27FC236}">
                <a16:creationId xmlns:a16="http://schemas.microsoft.com/office/drawing/2014/main" id="{09CC1F2C-EF8A-2B52-856D-1C5A865D8E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121920"/>
            <a:ext cx="1028700" cy="5143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CE7F27-E557-FE52-0A65-F966B9E13D41}"/>
              </a:ext>
            </a:extLst>
          </p:cNvPr>
          <p:cNvSpPr txBox="1"/>
          <p:nvPr/>
        </p:nvSpPr>
        <p:spPr>
          <a:xfrm>
            <a:off x="958114" y="-8377216"/>
            <a:ext cx="9951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Yes, blockchain. Not crypto.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75CBA4-528D-BF31-8FC2-1A1F015B4E8E}"/>
              </a:ext>
            </a:extLst>
          </p:cNvPr>
          <p:cNvSpPr txBox="1"/>
          <p:nvPr/>
        </p:nvSpPr>
        <p:spPr>
          <a:xfrm>
            <a:off x="1303802" y="-5934874"/>
            <a:ext cx="4483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What </a:t>
            </a:r>
            <a:r>
              <a:rPr lang="en-SG" sz="1600" b="1" dirty="0" err="1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LogChain</a:t>
            </a:r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 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Private, permissioned network (Hyperledger Fabric)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No token 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Known counterparties + governed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Audit-ready, real-time data sharing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33A4B3-72FF-1DCB-4035-5A22FA6C2A53}"/>
              </a:ext>
            </a:extLst>
          </p:cNvPr>
          <p:cNvSpPr txBox="1"/>
          <p:nvPr/>
        </p:nvSpPr>
        <p:spPr>
          <a:xfrm>
            <a:off x="7010344" y="-4478191"/>
            <a:ext cx="3877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What it is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Public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Tokens / volatility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Anonymous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Speculation-driven incentives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E15C68-0EEC-DF89-9E5E-93D8D1828293}"/>
              </a:ext>
            </a:extLst>
          </p:cNvPr>
          <p:cNvSpPr txBox="1"/>
          <p:nvPr/>
        </p:nvSpPr>
        <p:spPr>
          <a:xfrm>
            <a:off x="958114" y="3428999"/>
            <a:ext cx="6560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 err="1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LogChain</a:t>
            </a: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 is a web and mobile SaaS platform that digitalises, automates, and secures global trade flows.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It works quietly in the background — integrating with existing systems to streamline operations and give everyone access to a single, trusted version of the truth.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Built for people. Proven in the field. Powered by blockchain — but without the crypto noise.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3BAB24-B2BE-DF76-B3D4-EACD84499D5D}"/>
              </a:ext>
            </a:extLst>
          </p:cNvPr>
          <p:cNvSpPr txBox="1"/>
          <p:nvPr/>
        </p:nvSpPr>
        <p:spPr>
          <a:xfrm>
            <a:off x="958114" y="1151344"/>
            <a:ext cx="6067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Infrastructure,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Not Interface.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Trust, Not Noise.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4A5F00-A8FB-3CF7-D997-5B01E4AF8D36}"/>
              </a:ext>
            </a:extLst>
          </p:cNvPr>
          <p:cNvSpPr txBox="1"/>
          <p:nvPr/>
        </p:nvSpPr>
        <p:spPr>
          <a:xfrm>
            <a:off x="8891753" y="1151344"/>
            <a:ext cx="3046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i="1" dirty="0">
                <a:solidFill>
                  <a:srgbClr val="EAEAEA"/>
                </a:solidFill>
                <a:latin typeface="Poppins SemiBold" pitchFamily="2" charset="77"/>
                <a:cs typeface="Poppins SemiBold" pitchFamily="2" charset="77"/>
              </a:rPr>
              <a:t>We’re building the infrastructure others will build on, staying neutral, interoperable, and scalable.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CC19DB-7D92-E611-C54F-C436EA9018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6853185"/>
            <a:ext cx="3734198" cy="68686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842E70-FD93-077A-D26F-C5AB20E72D67}"/>
              </a:ext>
            </a:extLst>
          </p:cNvPr>
          <p:cNvSpPr/>
          <p:nvPr/>
        </p:nvSpPr>
        <p:spPr>
          <a:xfrm>
            <a:off x="8483599" y="6863845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C63B9-3F5F-F55E-1EA5-3A2C7A867E3F}"/>
              </a:ext>
            </a:extLst>
          </p:cNvPr>
          <p:cNvSpPr txBox="1"/>
          <p:nvPr/>
        </p:nvSpPr>
        <p:spPr>
          <a:xfrm>
            <a:off x="958114" y="11365550"/>
            <a:ext cx="68396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Capture Once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Digital forms, e-signatures, inspections — all recorded at the point of origin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Share with Confidence</a:t>
            </a:r>
            <a:b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Every party sees the same truth — no duplicates, no ambiguity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Secure by Design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Blockchain-backed records: immutable, auditable, regulator-trusted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Automate the Routine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Smart triggers route tasks, approvals, and alerts in real time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Integrate Seamlessly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API-first platform that works with your current systems — no rip-and-replace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8098-B2BD-8F95-174F-FF0A84EC6AB4}"/>
              </a:ext>
            </a:extLst>
          </p:cNvPr>
          <p:cNvSpPr txBox="1"/>
          <p:nvPr/>
        </p:nvSpPr>
        <p:spPr>
          <a:xfrm>
            <a:off x="958114" y="8069584"/>
            <a:ext cx="6067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Digitalise. Automate. Secure. Share.</a:t>
            </a:r>
          </a:p>
        </p:txBody>
      </p:sp>
    </p:spTree>
    <p:extLst>
      <p:ext uri="{BB962C8B-B14F-4D97-AF65-F5344CB8AC3E}">
        <p14:creationId xmlns:p14="http://schemas.microsoft.com/office/powerpoint/2010/main" val="377470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9F466-115C-44E1-11CE-B3B5130B9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89CB8C0-6BF6-6BA0-9D81-F6D99B272D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-10660"/>
            <a:ext cx="3734198" cy="68686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999D5C-CDA7-3505-709F-DB44277ED0FD}"/>
              </a:ext>
            </a:extLst>
          </p:cNvPr>
          <p:cNvSpPr/>
          <p:nvPr/>
        </p:nvSpPr>
        <p:spPr>
          <a:xfrm>
            <a:off x="8483599" y="0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BDF59-2871-7B61-20E2-8A25CB20761D}"/>
              </a:ext>
            </a:extLst>
          </p:cNvPr>
          <p:cNvSpPr txBox="1"/>
          <p:nvPr/>
        </p:nvSpPr>
        <p:spPr>
          <a:xfrm>
            <a:off x="958114" y="2190619"/>
            <a:ext cx="68396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Capture Once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Digital forms, e-signatures, inspections — all recorded at the point of origin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Share with Confidence</a:t>
            </a:r>
            <a:b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Every party sees the same truth — no duplicates, no ambiguity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Secure by Design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Blockchain-backed records: immutable, auditable, regulator-trusted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Automate the Routine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Smart triggers route tasks, approvals, and alerts in real time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Integrate Seamlessly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API-first platform that works with your current systems — no rip-and-replace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B0D955-594D-CCC9-90B0-5C6BB313C42E}"/>
              </a:ext>
            </a:extLst>
          </p:cNvPr>
          <p:cNvSpPr txBox="1"/>
          <p:nvPr/>
        </p:nvSpPr>
        <p:spPr>
          <a:xfrm>
            <a:off x="958114" y="647253"/>
            <a:ext cx="6067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Digitalise. Automate. Secure. Share.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3CAE05-9F92-F147-5B3B-722A15D6D7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-7559041"/>
            <a:ext cx="3734197" cy="685800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F0B9896-EAC8-E256-ED61-F954AEA10178}"/>
              </a:ext>
            </a:extLst>
          </p:cNvPr>
          <p:cNvSpPr/>
          <p:nvPr/>
        </p:nvSpPr>
        <p:spPr>
          <a:xfrm>
            <a:off x="8483599" y="-7559040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86A2C1-10C9-4B91-6740-B35E923AB709}"/>
              </a:ext>
            </a:extLst>
          </p:cNvPr>
          <p:cNvSpPr txBox="1"/>
          <p:nvPr/>
        </p:nvSpPr>
        <p:spPr>
          <a:xfrm>
            <a:off x="958114" y="-10309136"/>
            <a:ext cx="6067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Infrastructure,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Not Interface.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Trust, Not Noise.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8B4126-CA92-56CB-B3DA-4744A0ED084C}"/>
              </a:ext>
            </a:extLst>
          </p:cNvPr>
          <p:cNvSpPr txBox="1"/>
          <p:nvPr/>
        </p:nvSpPr>
        <p:spPr>
          <a:xfrm>
            <a:off x="8891753" y="-4319816"/>
            <a:ext cx="3046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600" b="1" i="1" dirty="0">
                <a:solidFill>
                  <a:srgbClr val="EAEAEA"/>
                </a:solidFill>
                <a:latin typeface="Poppins SemiBold" pitchFamily="2" charset="77"/>
                <a:cs typeface="Poppins SemiBold" pitchFamily="2" charset="77"/>
              </a:rPr>
              <a:t>We’re building the infrastructure others will build on, staying neutral, interoperable, and scalable.</a:t>
            </a:r>
          </a:p>
        </p:txBody>
      </p:sp>
      <p:pic>
        <p:nvPicPr>
          <p:cNvPr id="33" name="Picture 32" descr="A logo with white text&#10;&#10;AI-generated content may be incorrect.">
            <a:extLst>
              <a:ext uri="{FF2B5EF4-FFF2-40B4-BE49-F238E27FC236}">
                <a16:creationId xmlns:a16="http://schemas.microsoft.com/office/drawing/2014/main" id="{E63F5EC9-D466-5F74-496F-85427E6645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121920"/>
            <a:ext cx="1028700" cy="5143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C75876F-C8A0-EA8F-5FE7-5AD339A81EA3}"/>
              </a:ext>
            </a:extLst>
          </p:cNvPr>
          <p:cNvSpPr txBox="1"/>
          <p:nvPr/>
        </p:nvSpPr>
        <p:spPr>
          <a:xfrm>
            <a:off x="-8008213" y="1193713"/>
            <a:ext cx="6799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LogChain: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Built for people. Designed for progress.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9DB7AA-9DD8-CA09-1FFA-30FCE3AF4B92}"/>
              </a:ext>
            </a:extLst>
          </p:cNvPr>
          <p:cNvGrpSpPr/>
          <p:nvPr/>
        </p:nvGrpSpPr>
        <p:grpSpPr>
          <a:xfrm>
            <a:off x="-12720973" y="3786188"/>
            <a:ext cx="4712760" cy="2748994"/>
            <a:chOff x="249040" y="2684459"/>
            <a:chExt cx="7505930" cy="437827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7F90A1E-9E81-C678-801D-5F2C5CE12075}"/>
                </a:ext>
              </a:extLst>
            </p:cNvPr>
            <p:cNvGrpSpPr/>
            <p:nvPr/>
          </p:nvGrpSpPr>
          <p:grpSpPr>
            <a:xfrm>
              <a:off x="249040" y="2684459"/>
              <a:ext cx="5020538" cy="4378275"/>
              <a:chOff x="5603122" y="1254064"/>
              <a:chExt cx="5214859" cy="4547737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9FE6DB6-335D-3686-BA48-422AB2CEB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603122" y="1254064"/>
                <a:ext cx="5214859" cy="4547737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F69ECD03-B39A-4E19-02B2-1B7DEFBBF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23004" y="1479008"/>
                <a:ext cx="4513936" cy="2691495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1EB4643-866F-4338-1333-48D93A9AA327}"/>
                </a:ext>
              </a:extLst>
            </p:cNvPr>
            <p:cNvGrpSpPr/>
            <p:nvPr/>
          </p:nvGrpSpPr>
          <p:grpSpPr>
            <a:xfrm>
              <a:off x="2417348" y="3819307"/>
              <a:ext cx="5337622" cy="2927352"/>
              <a:chOff x="3005038" y="3495912"/>
              <a:chExt cx="5337622" cy="2927352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522EA524-B679-B064-5CC8-00E9ADE3D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91095" y="3630592"/>
                <a:ext cx="4026518" cy="253668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8BD0A754-4BBA-2CED-5974-98315C61D9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3005038" y="3495912"/>
                <a:ext cx="5337622" cy="292735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ACE459E-0260-B4B0-A858-879A1EE0EF25}"/>
              </a:ext>
            </a:extLst>
          </p:cNvPr>
          <p:cNvGrpSpPr/>
          <p:nvPr/>
        </p:nvGrpSpPr>
        <p:grpSpPr>
          <a:xfrm>
            <a:off x="19454245" y="463297"/>
            <a:ext cx="4712760" cy="2748994"/>
            <a:chOff x="75943" y="482511"/>
            <a:chExt cx="5296665" cy="308959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7413DE9-ABB1-C5AF-51F6-AAB6637F8BF8}"/>
                </a:ext>
              </a:extLst>
            </p:cNvPr>
            <p:cNvGrpSpPr/>
            <p:nvPr/>
          </p:nvGrpSpPr>
          <p:grpSpPr>
            <a:xfrm>
              <a:off x="75943" y="482511"/>
              <a:ext cx="3542813" cy="3089591"/>
              <a:chOff x="6276172" y="2494459"/>
              <a:chExt cx="5149273" cy="4490541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D0DB09CC-2BA7-9B85-DF87-B40D1EAF9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76172" y="2494459"/>
                <a:ext cx="5149273" cy="4490541"/>
              </a:xfrm>
              <a:prstGeom prst="rect">
                <a:avLst/>
              </a:prstGeom>
            </p:spPr>
          </p:pic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20B7F81-AA94-6AD1-A098-BBBF6E016B51}"/>
                  </a:ext>
                </a:extLst>
              </p:cNvPr>
              <p:cNvSpPr/>
              <p:nvPr/>
            </p:nvSpPr>
            <p:spPr>
              <a:xfrm>
                <a:off x="6616699" y="2711449"/>
                <a:ext cx="4468216" cy="2673350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BA4CD34-06E7-83E5-03AD-CA373DC6A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16699" y="2711451"/>
                <a:ext cx="4468216" cy="2673350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719A0D0-CFAE-FA83-4A34-4A408E5A54CB}"/>
                </a:ext>
              </a:extLst>
            </p:cNvPr>
            <p:cNvGrpSpPr/>
            <p:nvPr/>
          </p:nvGrpSpPr>
          <p:grpSpPr>
            <a:xfrm>
              <a:off x="1606040" y="1269151"/>
              <a:ext cx="3766568" cy="2065727"/>
              <a:chOff x="6377258" y="371807"/>
              <a:chExt cx="5042351" cy="276541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A73BE6A-5B6B-6F5A-B55E-FD5C8DBA1785}"/>
                  </a:ext>
                </a:extLst>
              </p:cNvPr>
              <p:cNvSpPr/>
              <p:nvPr/>
            </p:nvSpPr>
            <p:spPr>
              <a:xfrm>
                <a:off x="7138981" y="1581150"/>
                <a:ext cx="3535708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41E63774-F64D-EFFE-BB70-1858C680C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45705" y="583086"/>
                <a:ext cx="3528984" cy="1815913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0EDEBC2-FD4C-E01C-4E62-1E455B8A1B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 flipH="1">
                <a:off x="6377258" y="371807"/>
                <a:ext cx="5042351" cy="276541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F6B81-F329-C80C-549B-E13FD6446C72}"/>
              </a:ext>
            </a:extLst>
          </p:cNvPr>
          <p:cNvSpPr txBox="1"/>
          <p:nvPr/>
        </p:nvSpPr>
        <p:spPr>
          <a:xfrm>
            <a:off x="958114" y="-5787290"/>
            <a:ext cx="6560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 err="1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LogChain</a:t>
            </a: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 is a web and mobile SaaS platform that digitalises, automates, and secures global trade flows.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It works quietly in the background — integrating with existing systems to streamline operations and give everyone access to a single, trusted version of the truth.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Built for people. Proven in the field. Powered by blockchain — but without the crypto noise.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ECA291-3C2E-3D47-FE82-CC9686408497}"/>
              </a:ext>
            </a:extLst>
          </p:cNvPr>
          <p:cNvSpPr txBox="1"/>
          <p:nvPr/>
        </p:nvSpPr>
        <p:spPr>
          <a:xfrm>
            <a:off x="12903595" y="3779033"/>
            <a:ext cx="62439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Proven Adoption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User-friendly interfaces validated through real-world use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Seamless Integration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Works with existing systems — no rip-and-replace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Real-Time Visibility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One source of truth across every stakeholder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Blockchain Audit Trails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Secure, immutable, regulator-trusted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Workflow Automation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Reduces manual work, increases team productivity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Human-Centred Design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Built for operators, managers, and executives alike</a:t>
            </a:r>
          </a:p>
        </p:txBody>
      </p:sp>
    </p:spTree>
    <p:extLst>
      <p:ext uri="{BB962C8B-B14F-4D97-AF65-F5344CB8AC3E}">
        <p14:creationId xmlns:p14="http://schemas.microsoft.com/office/powerpoint/2010/main" val="96611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9B34-EA53-9DEA-96F8-6BF98894A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8E35E9-99E4-7AE7-A4CC-7B45FA7C2BEC}"/>
              </a:ext>
            </a:extLst>
          </p:cNvPr>
          <p:cNvSpPr txBox="1"/>
          <p:nvPr/>
        </p:nvSpPr>
        <p:spPr>
          <a:xfrm>
            <a:off x="732391" y="1193713"/>
            <a:ext cx="6799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LogChain: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Built for people. Designed for progress.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F4D95-9B8E-5AF2-F16F-EA7D567072C6}"/>
              </a:ext>
            </a:extLst>
          </p:cNvPr>
          <p:cNvSpPr txBox="1"/>
          <p:nvPr/>
        </p:nvSpPr>
        <p:spPr>
          <a:xfrm>
            <a:off x="5399961" y="3779033"/>
            <a:ext cx="62439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Proven Adoption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User-friendly interfaces validated through real-world use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Seamless Integration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Works with existing systems — no rip-and-replace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Real-Time Visibility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One source of truth across every stakeholder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Blockchain Audit Trails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Secure, immutable, regulator-trusted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Workflow Automation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Reduces manual work, increases team productivity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Human-Centred Design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Built for operators, managers, and executives alike</a:t>
            </a:r>
          </a:p>
        </p:txBody>
      </p:sp>
      <p:pic>
        <p:nvPicPr>
          <p:cNvPr id="2" name="Picture 1" descr="A logo with blue text&#10;&#10;AI-generated content may be incorrect.">
            <a:extLst>
              <a:ext uri="{FF2B5EF4-FFF2-40B4-BE49-F238E27FC236}">
                <a16:creationId xmlns:a16="http://schemas.microsoft.com/office/drawing/2014/main" id="{FD4119FE-8E1F-C0CD-C6FE-15A3EC5646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800" y="161713"/>
            <a:ext cx="1114207" cy="43476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B4B84F4-B0D7-4192-D1AD-4233BD1145A6}"/>
              </a:ext>
            </a:extLst>
          </p:cNvPr>
          <p:cNvGrpSpPr/>
          <p:nvPr/>
        </p:nvGrpSpPr>
        <p:grpSpPr>
          <a:xfrm>
            <a:off x="548089" y="3786188"/>
            <a:ext cx="4712760" cy="2748994"/>
            <a:chOff x="249040" y="2684459"/>
            <a:chExt cx="7505930" cy="437827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412F571-08E4-178D-72AC-A110698708D7}"/>
                </a:ext>
              </a:extLst>
            </p:cNvPr>
            <p:cNvGrpSpPr/>
            <p:nvPr/>
          </p:nvGrpSpPr>
          <p:grpSpPr>
            <a:xfrm>
              <a:off x="249040" y="2684459"/>
              <a:ext cx="5020538" cy="4378275"/>
              <a:chOff x="5603122" y="1254064"/>
              <a:chExt cx="5214859" cy="454773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8BD6D2F-A4AC-D91A-FCD4-C09F8F4B6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603122" y="1254064"/>
                <a:ext cx="5214859" cy="454773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D68F6E0-8FCB-A78F-32E5-765FF46BF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23004" y="1479008"/>
                <a:ext cx="4513936" cy="2691495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7004BBB-DED0-9ADC-52E9-60A5FDE3397F}"/>
                </a:ext>
              </a:extLst>
            </p:cNvPr>
            <p:cNvGrpSpPr/>
            <p:nvPr/>
          </p:nvGrpSpPr>
          <p:grpSpPr>
            <a:xfrm>
              <a:off x="2417348" y="3819307"/>
              <a:ext cx="5337622" cy="2927352"/>
              <a:chOff x="3005038" y="3495912"/>
              <a:chExt cx="5337622" cy="292735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15E4E59-2060-9D57-4241-F013E1D6C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91095" y="3630592"/>
                <a:ext cx="4026518" cy="253668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77E2D14-D014-53B2-03E7-7E70BD0D2E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3005038" y="3495912"/>
                <a:ext cx="5337622" cy="292735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7FA58E-6DA0-BD6E-6039-8EEE9D7B88C0}"/>
              </a:ext>
            </a:extLst>
          </p:cNvPr>
          <p:cNvGrpSpPr/>
          <p:nvPr/>
        </p:nvGrpSpPr>
        <p:grpSpPr>
          <a:xfrm>
            <a:off x="6746849" y="463297"/>
            <a:ext cx="4712760" cy="2748994"/>
            <a:chOff x="75943" y="482511"/>
            <a:chExt cx="5296665" cy="30895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409FD0-003E-66C5-3EAA-7FE139B8530A}"/>
                </a:ext>
              </a:extLst>
            </p:cNvPr>
            <p:cNvGrpSpPr/>
            <p:nvPr/>
          </p:nvGrpSpPr>
          <p:grpSpPr>
            <a:xfrm>
              <a:off x="75943" y="482511"/>
              <a:ext cx="3542813" cy="3089591"/>
              <a:chOff x="6276172" y="2494459"/>
              <a:chExt cx="5149273" cy="449054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2BA380D-8E44-159B-8B0B-5BDF2CFEE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76172" y="2494459"/>
                <a:ext cx="5149273" cy="449054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97CA7DE-0DAF-9EBC-35DB-547DAF44B416}"/>
                  </a:ext>
                </a:extLst>
              </p:cNvPr>
              <p:cNvSpPr/>
              <p:nvPr/>
            </p:nvSpPr>
            <p:spPr>
              <a:xfrm>
                <a:off x="6616699" y="2711449"/>
                <a:ext cx="4468216" cy="2673350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E5CA643-DA9E-992E-AE6A-F371A88F3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16699" y="2711451"/>
                <a:ext cx="4468216" cy="267335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C3E361-0D5A-3162-891C-D4C0B6D41720}"/>
                </a:ext>
              </a:extLst>
            </p:cNvPr>
            <p:cNvGrpSpPr/>
            <p:nvPr/>
          </p:nvGrpSpPr>
          <p:grpSpPr>
            <a:xfrm>
              <a:off x="1606040" y="1269151"/>
              <a:ext cx="3766568" cy="2065727"/>
              <a:chOff x="6377258" y="371807"/>
              <a:chExt cx="5042351" cy="276541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A9240CF-B978-4098-9DD9-48226D8E5B1E}"/>
                  </a:ext>
                </a:extLst>
              </p:cNvPr>
              <p:cNvSpPr/>
              <p:nvPr/>
            </p:nvSpPr>
            <p:spPr>
              <a:xfrm>
                <a:off x="7138981" y="1581150"/>
                <a:ext cx="3535708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772F438-A52A-BA0C-CE0C-917AD8F48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45705" y="583086"/>
                <a:ext cx="3528984" cy="181591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E460767-E775-C53D-7FCF-98DB87608F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 flipH="1">
                <a:off x="6377258" y="371807"/>
                <a:ext cx="5042351" cy="276541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60AA22-C064-892A-1803-452771628B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83599" y="-7426442"/>
            <a:ext cx="3734198" cy="68686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C3F78-DC09-0D2C-D336-42BEC4C902A9}"/>
              </a:ext>
            </a:extLst>
          </p:cNvPr>
          <p:cNvSpPr/>
          <p:nvPr/>
        </p:nvSpPr>
        <p:spPr>
          <a:xfrm>
            <a:off x="8483599" y="-7415782"/>
            <a:ext cx="3734197" cy="6858000"/>
          </a:xfrm>
          <a:prstGeom prst="rect">
            <a:avLst/>
          </a:prstGeom>
          <a:solidFill>
            <a:srgbClr val="00004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A8294-C565-1CC6-A01A-AED55CFB875D}"/>
              </a:ext>
            </a:extLst>
          </p:cNvPr>
          <p:cNvSpPr txBox="1"/>
          <p:nvPr/>
        </p:nvSpPr>
        <p:spPr>
          <a:xfrm>
            <a:off x="958114" y="-9123802"/>
            <a:ext cx="6067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Digitalise. Automate. Secure. Share.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DC86B-F47A-1CFA-2E75-5C33C3F40CEE}"/>
              </a:ext>
            </a:extLst>
          </p:cNvPr>
          <p:cNvSpPr txBox="1"/>
          <p:nvPr/>
        </p:nvSpPr>
        <p:spPr>
          <a:xfrm>
            <a:off x="958114" y="-6147749"/>
            <a:ext cx="68396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Capture Once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Digital forms, e-signatures, inspections — all recorded at the point of origin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Share with Confidence</a:t>
            </a:r>
            <a:b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Every party sees the same truth — no duplicates, no ambiguity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Secure by Design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Blockchain-backed records: immutable, auditable, regulator-trusted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Automate the Routine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Smart triggers route tasks, approvals, and alerts in real time 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endParaRPr lang="en-SG" sz="16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Integrate Seamlessly</a:t>
            </a:r>
            <a:b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6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API-first platform that works with your current systems — no rip-and-replace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447B77-A36B-2EF3-60E9-A599905A6EFB}"/>
              </a:ext>
            </a:extLst>
          </p:cNvPr>
          <p:cNvSpPr txBox="1"/>
          <p:nvPr/>
        </p:nvSpPr>
        <p:spPr>
          <a:xfrm>
            <a:off x="678252" y="8994502"/>
            <a:ext cx="1075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From First Click to Verified Record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CB1C8B-3F0C-6BB5-4BFC-595CC72AA2C9}"/>
              </a:ext>
            </a:extLst>
          </p:cNvPr>
          <p:cNvSpPr txBox="1"/>
          <p:nvPr/>
        </p:nvSpPr>
        <p:spPr>
          <a:xfrm>
            <a:off x="678252" y="7702750"/>
            <a:ext cx="670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User Journey: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40BD2C-061D-4570-3CC8-D666F3D34031}"/>
              </a:ext>
            </a:extLst>
          </p:cNvPr>
          <p:cNvSpPr txBox="1"/>
          <p:nvPr/>
        </p:nvSpPr>
        <p:spPr>
          <a:xfrm>
            <a:off x="678252" y="10779679"/>
            <a:ext cx="9280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Whether you’re Adam, Bob, or Claire, LogChain simplifies your day.</a:t>
            </a:r>
          </a:p>
        </p:txBody>
      </p:sp>
    </p:spTree>
    <p:extLst>
      <p:ext uri="{BB962C8B-B14F-4D97-AF65-F5344CB8AC3E}">
        <p14:creationId xmlns:p14="http://schemas.microsoft.com/office/powerpoint/2010/main" val="1239920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EBBCB-440C-A00F-BB98-C2E622227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7A451A-0963-D3D4-B853-FA43871ACC00}"/>
              </a:ext>
            </a:extLst>
          </p:cNvPr>
          <p:cNvSpPr txBox="1"/>
          <p:nvPr/>
        </p:nvSpPr>
        <p:spPr>
          <a:xfrm>
            <a:off x="678252" y="1612114"/>
            <a:ext cx="9280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Whether you’re Adam, Bob, or Claire, LogChain simplifies your day.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237619-75C8-6E03-D3AD-FE641F4541CA}"/>
              </a:ext>
            </a:extLst>
          </p:cNvPr>
          <p:cNvSpPr txBox="1"/>
          <p:nvPr/>
        </p:nvSpPr>
        <p:spPr>
          <a:xfrm>
            <a:off x="678252" y="992086"/>
            <a:ext cx="1075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From First Click to Verified Record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0DF28-6556-6100-87E7-25093B9A6B1E}"/>
              </a:ext>
            </a:extLst>
          </p:cNvPr>
          <p:cNvSpPr txBox="1"/>
          <p:nvPr/>
        </p:nvSpPr>
        <p:spPr>
          <a:xfrm>
            <a:off x="678252" y="554785"/>
            <a:ext cx="670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User Journey: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96C21-99A2-895B-9A26-78CBE85B0530}"/>
              </a:ext>
            </a:extLst>
          </p:cNvPr>
          <p:cNvSpPr txBox="1"/>
          <p:nvPr/>
        </p:nvSpPr>
        <p:spPr>
          <a:xfrm>
            <a:off x="310994" y="3794836"/>
            <a:ext cx="16220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Create a Shipment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Start with a single workflow: define goods, parties, permissions. </a:t>
            </a:r>
          </a:p>
        </p:txBody>
      </p:sp>
      <p:pic>
        <p:nvPicPr>
          <p:cNvPr id="9" name="Graphic 8" descr="Box outline">
            <a:extLst>
              <a:ext uri="{FF2B5EF4-FFF2-40B4-BE49-F238E27FC236}">
                <a16:creationId xmlns:a16="http://schemas.microsoft.com/office/drawing/2014/main" id="{59D38E3E-057E-BE01-EC61-BC043A114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797" y="2566246"/>
            <a:ext cx="914400" cy="914400"/>
          </a:xfrm>
          <a:prstGeom prst="rect">
            <a:avLst/>
          </a:prstGeom>
        </p:spPr>
      </p:pic>
      <p:pic>
        <p:nvPicPr>
          <p:cNvPr id="11" name="Graphic 10" descr="Monitor outline">
            <a:extLst>
              <a:ext uri="{FF2B5EF4-FFF2-40B4-BE49-F238E27FC236}">
                <a16:creationId xmlns:a16="http://schemas.microsoft.com/office/drawing/2014/main" id="{C19098E6-AD7C-83E2-E1A5-E96E839B0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4472" y="2566246"/>
            <a:ext cx="914400" cy="914400"/>
          </a:xfrm>
          <a:prstGeom prst="rect">
            <a:avLst/>
          </a:prstGeom>
        </p:spPr>
      </p:pic>
      <p:pic>
        <p:nvPicPr>
          <p:cNvPr id="13" name="Graphic 12" descr="Flowchart outline">
            <a:extLst>
              <a:ext uri="{FF2B5EF4-FFF2-40B4-BE49-F238E27FC236}">
                <a16:creationId xmlns:a16="http://schemas.microsoft.com/office/drawing/2014/main" id="{310D92D6-5144-03F3-7E3B-0B660BBD1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9189" y="2566246"/>
            <a:ext cx="914400" cy="914400"/>
          </a:xfrm>
          <a:prstGeom prst="rect">
            <a:avLst/>
          </a:prstGeom>
        </p:spPr>
      </p:pic>
      <p:pic>
        <p:nvPicPr>
          <p:cNvPr id="15" name="Graphic 14" descr="User outline">
            <a:extLst>
              <a:ext uri="{FF2B5EF4-FFF2-40B4-BE49-F238E27FC236}">
                <a16:creationId xmlns:a16="http://schemas.microsoft.com/office/drawing/2014/main" id="{256C19F9-CD00-788F-A2E0-8730D8788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4147" y="2566246"/>
            <a:ext cx="914400" cy="914400"/>
          </a:xfrm>
          <a:prstGeom prst="rect">
            <a:avLst/>
          </a:prstGeom>
        </p:spPr>
      </p:pic>
      <p:pic>
        <p:nvPicPr>
          <p:cNvPr id="18" name="Graphic 17" descr="Lock outline">
            <a:extLst>
              <a:ext uri="{FF2B5EF4-FFF2-40B4-BE49-F238E27FC236}">
                <a16:creationId xmlns:a16="http://schemas.microsoft.com/office/drawing/2014/main" id="{BFC7CEBE-699F-E02A-9E4C-EE2C1EFF7A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34232" y="2566246"/>
            <a:ext cx="914400" cy="914400"/>
          </a:xfrm>
          <a:prstGeom prst="rect">
            <a:avLst/>
          </a:prstGeom>
        </p:spPr>
      </p:pic>
      <p:pic>
        <p:nvPicPr>
          <p:cNvPr id="20" name="Graphic 19" descr="Statistics outline">
            <a:extLst>
              <a:ext uri="{FF2B5EF4-FFF2-40B4-BE49-F238E27FC236}">
                <a16:creationId xmlns:a16="http://schemas.microsoft.com/office/drawing/2014/main" id="{E3C24BE1-9375-1A08-60B6-E6039BD3AA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73907" y="2566246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B1E30CE-58B5-4518-4105-72AA404BEE33}"/>
              </a:ext>
            </a:extLst>
          </p:cNvPr>
          <p:cNvSpPr txBox="1"/>
          <p:nvPr/>
        </p:nvSpPr>
        <p:spPr>
          <a:xfrm>
            <a:off x="2192768" y="3794836"/>
            <a:ext cx="1737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Capture Documents Digitally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Upload, scan, or fill forms on mobile or web. Includes e-signing, inspections, certifications.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B6618E-345E-FDB6-86ED-A4169C4689DE}"/>
              </a:ext>
            </a:extLst>
          </p:cNvPr>
          <p:cNvSpPr txBox="1"/>
          <p:nvPr/>
        </p:nvSpPr>
        <p:spPr>
          <a:xfrm>
            <a:off x="4132443" y="3794836"/>
            <a:ext cx="17378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Assign Roles &amp; Permissions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Everyone sees only what they need — no version control chaos.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232AF9-83FA-4314-C3DB-54845C3480A8}"/>
              </a:ext>
            </a:extLst>
          </p:cNvPr>
          <p:cNvSpPr txBox="1"/>
          <p:nvPr/>
        </p:nvSpPr>
        <p:spPr>
          <a:xfrm>
            <a:off x="6127485" y="3794836"/>
            <a:ext cx="1737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Trigger Smart Workflows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Tasks auto-route for approvals, audits, and regulatory steps.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EBFBE0-0344-DF34-E133-D21171D499A8}"/>
              </a:ext>
            </a:extLst>
          </p:cNvPr>
          <p:cNvSpPr txBox="1"/>
          <p:nvPr/>
        </p:nvSpPr>
        <p:spPr>
          <a:xfrm>
            <a:off x="8122528" y="3794836"/>
            <a:ext cx="17378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Verify in Real Time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Blockchain secures each event. You always know who did what, when.</a:t>
            </a:r>
            <a:r>
              <a:rPr lang="en-SG" sz="14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 </a:t>
            </a:r>
            <a:endParaRPr lang="en-SG" sz="14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846DDF-3CF8-906F-110B-F52E4C0B81E3}"/>
              </a:ext>
            </a:extLst>
          </p:cNvPr>
          <p:cNvSpPr txBox="1"/>
          <p:nvPr/>
        </p:nvSpPr>
        <p:spPr>
          <a:xfrm>
            <a:off x="10141436" y="3794836"/>
            <a:ext cx="1579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Sync or Export to Your System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Push data to ERP, customs, or trade finance tools via API. 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8ED3D2E7-C263-52D9-86DC-50576018ECC5}"/>
              </a:ext>
            </a:extLst>
          </p:cNvPr>
          <p:cNvSpPr/>
          <p:nvPr/>
        </p:nvSpPr>
        <p:spPr>
          <a:xfrm>
            <a:off x="1875099" y="2951544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26C6E3B-84EA-E315-22B8-FC1FA5C8FBCE}"/>
              </a:ext>
            </a:extLst>
          </p:cNvPr>
          <p:cNvSpPr/>
          <p:nvPr/>
        </p:nvSpPr>
        <p:spPr>
          <a:xfrm>
            <a:off x="3973608" y="2951544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4BD40C4-C084-C33F-8382-DD24BC8D57AC}"/>
              </a:ext>
            </a:extLst>
          </p:cNvPr>
          <p:cNvSpPr/>
          <p:nvPr/>
        </p:nvSpPr>
        <p:spPr>
          <a:xfrm>
            <a:off x="5865184" y="2951544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A1C60098-51EF-3D32-06B6-5EF78C887B4E}"/>
              </a:ext>
            </a:extLst>
          </p:cNvPr>
          <p:cNvSpPr/>
          <p:nvPr/>
        </p:nvSpPr>
        <p:spPr>
          <a:xfrm>
            <a:off x="7963693" y="2951544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AAF376AB-5EE3-4E67-2C94-8541E3383CE6}"/>
              </a:ext>
            </a:extLst>
          </p:cNvPr>
          <p:cNvSpPr/>
          <p:nvPr/>
        </p:nvSpPr>
        <p:spPr>
          <a:xfrm>
            <a:off x="9797001" y="2951544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062E22-220F-F3FE-4B4E-ED26EF723234}"/>
              </a:ext>
            </a:extLst>
          </p:cNvPr>
          <p:cNvSpPr txBox="1"/>
          <p:nvPr/>
        </p:nvSpPr>
        <p:spPr>
          <a:xfrm>
            <a:off x="-10061982" y="1193713"/>
            <a:ext cx="6799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LogChain:</a:t>
            </a:r>
          </a:p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Built for people. Designed for progress.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44CB51-8A67-3068-87D0-AAABA37E30D0}"/>
              </a:ext>
            </a:extLst>
          </p:cNvPr>
          <p:cNvGrpSpPr/>
          <p:nvPr/>
        </p:nvGrpSpPr>
        <p:grpSpPr>
          <a:xfrm>
            <a:off x="-12720973" y="3786188"/>
            <a:ext cx="4712760" cy="2748994"/>
            <a:chOff x="249040" y="2684459"/>
            <a:chExt cx="7505930" cy="43782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AED81D-8FAA-02D3-658B-EF3582557DAA}"/>
                </a:ext>
              </a:extLst>
            </p:cNvPr>
            <p:cNvGrpSpPr/>
            <p:nvPr/>
          </p:nvGrpSpPr>
          <p:grpSpPr>
            <a:xfrm>
              <a:off x="249040" y="2684459"/>
              <a:ext cx="5020538" cy="4378275"/>
              <a:chOff x="5603122" y="1254064"/>
              <a:chExt cx="5214859" cy="4547737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DA83019-4AE1-1D68-3686-4D23A9F89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603122" y="1254064"/>
                <a:ext cx="5214859" cy="4547737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301631F-A419-BA9A-FE71-45FB60180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23004" y="1479008"/>
                <a:ext cx="4513936" cy="2691495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D21596D-FD02-16A8-A34E-1FC3CB87F6E0}"/>
                </a:ext>
              </a:extLst>
            </p:cNvPr>
            <p:cNvGrpSpPr/>
            <p:nvPr/>
          </p:nvGrpSpPr>
          <p:grpSpPr>
            <a:xfrm>
              <a:off x="2417348" y="3819307"/>
              <a:ext cx="5337622" cy="2927352"/>
              <a:chOff x="3005038" y="3495912"/>
              <a:chExt cx="5337622" cy="2927352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23CF7B7-D405-C8B3-029D-6403506BC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91095" y="3630592"/>
                <a:ext cx="4026518" cy="253668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4605A59C-3444-B022-F305-32D8B2B272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3005038" y="3495912"/>
                <a:ext cx="5337622" cy="2927352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BF8A25-471A-7231-74E3-77D9210F7EB1}"/>
              </a:ext>
            </a:extLst>
          </p:cNvPr>
          <p:cNvGrpSpPr/>
          <p:nvPr/>
        </p:nvGrpSpPr>
        <p:grpSpPr>
          <a:xfrm>
            <a:off x="19454245" y="463297"/>
            <a:ext cx="4712760" cy="2748994"/>
            <a:chOff x="75943" y="482511"/>
            <a:chExt cx="5296665" cy="308959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5C8AA16-E3AD-531F-1640-06E3C2A7E4CF}"/>
                </a:ext>
              </a:extLst>
            </p:cNvPr>
            <p:cNvGrpSpPr/>
            <p:nvPr/>
          </p:nvGrpSpPr>
          <p:grpSpPr>
            <a:xfrm>
              <a:off x="75943" y="482511"/>
              <a:ext cx="3542813" cy="3089591"/>
              <a:chOff x="6276172" y="2494459"/>
              <a:chExt cx="5149273" cy="44905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8DB7FF2B-DBC1-F0A1-3659-05CBE499B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76172" y="2494459"/>
                <a:ext cx="5149273" cy="4490541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FA86DC7-9291-C778-F87A-9A91B350C9A3}"/>
                  </a:ext>
                </a:extLst>
              </p:cNvPr>
              <p:cNvSpPr/>
              <p:nvPr/>
            </p:nvSpPr>
            <p:spPr>
              <a:xfrm>
                <a:off x="6616699" y="2711449"/>
                <a:ext cx="4468216" cy="2673350"/>
              </a:xfrm>
              <a:prstGeom prst="rect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E52498DA-10D3-DFBC-C74D-202540905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16699" y="2711451"/>
                <a:ext cx="4468216" cy="2673350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EFB7E08-AE30-A218-64B9-10C40D0D2969}"/>
                </a:ext>
              </a:extLst>
            </p:cNvPr>
            <p:cNvGrpSpPr/>
            <p:nvPr/>
          </p:nvGrpSpPr>
          <p:grpSpPr>
            <a:xfrm>
              <a:off x="1606040" y="1269151"/>
              <a:ext cx="3766568" cy="2065727"/>
              <a:chOff x="6377258" y="371807"/>
              <a:chExt cx="5042351" cy="2765414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92B1F04-48E6-B5C0-56D0-4E0392A5ECD7}"/>
                  </a:ext>
                </a:extLst>
              </p:cNvPr>
              <p:cNvSpPr/>
              <p:nvPr/>
            </p:nvSpPr>
            <p:spPr>
              <a:xfrm>
                <a:off x="7138981" y="1581150"/>
                <a:ext cx="3535708" cy="121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95E4C38-FDA8-AB14-5B4E-CB5C56464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45705" y="583086"/>
                <a:ext cx="3528984" cy="1815913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5AABCA98-DA80-70E1-B32F-AE870A0CE7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 flipH="1">
                <a:off x="6377258" y="371807"/>
                <a:ext cx="5042351" cy="276541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" name="Picture 59" descr="A logo with blue text&#10;&#10;AI-generated content may be incorrect.">
            <a:extLst>
              <a:ext uri="{FF2B5EF4-FFF2-40B4-BE49-F238E27FC236}">
                <a16:creationId xmlns:a16="http://schemas.microsoft.com/office/drawing/2014/main" id="{D11CE5DA-890E-492C-DD51-18EF188B984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800" y="161713"/>
            <a:ext cx="1114207" cy="434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AD6D3-9FA6-4AE3-EB06-010AF5C63336}"/>
              </a:ext>
            </a:extLst>
          </p:cNvPr>
          <p:cNvSpPr txBox="1"/>
          <p:nvPr/>
        </p:nvSpPr>
        <p:spPr>
          <a:xfrm>
            <a:off x="12903595" y="3779033"/>
            <a:ext cx="62439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Proven Adoption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User-friendly interfaces validated through real-world use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Seamless Integration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Works with existing systems — no rip-and-replace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Real-Time Visibility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One source of truth across every stakeholder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Blockchain Audit Trails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Secure, immutable, regulator-trusted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Workflow Automation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Reduces manual work, increases team productivity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SG" sz="12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Human-Centred Design</a:t>
            </a:r>
            <a:r>
              <a:rPr lang="en-SG" sz="12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: Built for operators, managers, and executives alike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D3E43-AAD3-62B7-E1F9-15122003162A}"/>
              </a:ext>
            </a:extLst>
          </p:cNvPr>
          <p:cNvSpPr txBox="1"/>
          <p:nvPr/>
        </p:nvSpPr>
        <p:spPr>
          <a:xfrm>
            <a:off x="-5697104" y="4975560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Partnerships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A40228-04EB-15D2-A11F-5183E71AFA7C}"/>
              </a:ext>
            </a:extLst>
          </p:cNvPr>
          <p:cNvSpPr txBox="1"/>
          <p:nvPr/>
        </p:nvSpPr>
        <p:spPr>
          <a:xfrm>
            <a:off x="-10750459" y="963635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Presence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DEA75-D8BF-C7D8-1479-3E29349D9D15}"/>
              </a:ext>
            </a:extLst>
          </p:cNvPr>
          <p:cNvSpPr txBox="1"/>
          <p:nvPr/>
        </p:nvSpPr>
        <p:spPr>
          <a:xfrm>
            <a:off x="-8400662" y="2688693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Proof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0A763-1E4C-C925-CEA6-E7AAB9B95A65}"/>
              </a:ext>
            </a:extLst>
          </p:cNvPr>
          <p:cNvSpPr txBox="1"/>
          <p:nvPr/>
        </p:nvSpPr>
        <p:spPr>
          <a:xfrm>
            <a:off x="17100403" y="995058"/>
            <a:ext cx="743052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UK, Singapore, Thailand, Taiwan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C0E3C0-31F4-62CD-E1FB-9EF455D4D6A3}"/>
              </a:ext>
            </a:extLst>
          </p:cNvPr>
          <p:cNvSpPr txBox="1"/>
          <p:nvPr/>
        </p:nvSpPr>
        <p:spPr>
          <a:xfrm>
            <a:off x="15261872" y="2040118"/>
            <a:ext cx="7305647" cy="200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9× increase in productivity 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90% reduction in data footprint and emissions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50%–55% cut in shipment processing time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Full digital traceability from origin to arrival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Industry recognition from Lloyd’s, UN ESCAP, UK Government, Logistics Middle East, IBM Z</a:t>
            </a:r>
          </a:p>
        </p:txBody>
      </p:sp>
    </p:spTree>
    <p:extLst>
      <p:ext uri="{BB962C8B-B14F-4D97-AF65-F5344CB8AC3E}">
        <p14:creationId xmlns:p14="http://schemas.microsoft.com/office/powerpoint/2010/main" val="2169376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3F72C-703A-FE9F-5B9C-56B02EBCA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097980B3-DEDD-95D4-59EE-0115E94F36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0643" y="-1918644"/>
            <a:ext cx="18935700" cy="28449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011DD-0D85-2035-0670-34B6228C16D4}"/>
              </a:ext>
            </a:extLst>
          </p:cNvPr>
          <p:cNvSpPr txBox="1"/>
          <p:nvPr/>
        </p:nvSpPr>
        <p:spPr>
          <a:xfrm>
            <a:off x="2688590" y="8594359"/>
            <a:ext cx="8844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shipping container went global in the 1970s</a:t>
            </a:r>
            <a:endParaRPr lang="en-SG" sz="54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AE8EA-3188-D8E4-9D5E-7F283A910CE9}"/>
              </a:ext>
            </a:extLst>
          </p:cNvPr>
          <p:cNvSpPr txBox="1"/>
          <p:nvPr/>
        </p:nvSpPr>
        <p:spPr>
          <a:xfrm>
            <a:off x="2688590" y="2271995"/>
            <a:ext cx="8844783" cy="2585323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None/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The data and documents never caught up</a:t>
            </a:r>
            <a:endParaRPr lang="en-SG" dirty="0"/>
          </a:p>
        </p:txBody>
      </p:sp>
      <p:pic>
        <p:nvPicPr>
          <p:cNvPr id="6" name="Picture 5" descr="A stack of containers on a shelf&#10;&#10;AI-generated content may be incorrect.">
            <a:extLst>
              <a:ext uri="{FF2B5EF4-FFF2-40B4-BE49-F238E27FC236}">
                <a16:creationId xmlns:a16="http://schemas.microsoft.com/office/drawing/2014/main" id="{56AF1724-8A13-B6DE-5F5E-4D95A2841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41" y="633479"/>
            <a:ext cx="2840650" cy="20863757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7" name="Picture 6" descr="A shelf with colorful boxes&#10;&#10;AI-generated content may be incorrect.">
            <a:extLst>
              <a:ext uri="{FF2B5EF4-FFF2-40B4-BE49-F238E27FC236}">
                <a16:creationId xmlns:a16="http://schemas.microsoft.com/office/drawing/2014/main" id="{CF1F8BC6-A4E5-D11E-F2EB-5D0198988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577" y="6858000"/>
            <a:ext cx="901637" cy="6258532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9" name="Picture 8" descr="A stack of containers in a container ship&#10;&#10;AI-generated content may be incorrect.">
            <a:extLst>
              <a:ext uri="{FF2B5EF4-FFF2-40B4-BE49-F238E27FC236}">
                <a16:creationId xmlns:a16="http://schemas.microsoft.com/office/drawing/2014/main" id="{BEB45751-0E5C-C8A6-B553-94DE09A4A2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663" y="7101322"/>
            <a:ext cx="800531" cy="474040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11" name="Picture 10" descr="A stack of colorful boxes&#10;&#10;AI-generated content may be incorrect.">
            <a:extLst>
              <a:ext uri="{FF2B5EF4-FFF2-40B4-BE49-F238E27FC236}">
                <a16:creationId xmlns:a16="http://schemas.microsoft.com/office/drawing/2014/main" id="{9878BCAD-628B-0F32-C6D1-23EB5E5390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786" y="18194730"/>
            <a:ext cx="1482970" cy="365070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12" name="Picture 11" descr="A blue container with red and white stripes&#10;&#10;AI-generated content may be incorrect.">
            <a:extLst>
              <a:ext uri="{FF2B5EF4-FFF2-40B4-BE49-F238E27FC236}">
                <a16:creationId xmlns:a16="http://schemas.microsoft.com/office/drawing/2014/main" id="{9A15764D-103B-2C9A-950C-FF0AEBB559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831" y="12344167"/>
            <a:ext cx="707744" cy="385508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589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1846-5B79-26A2-5C5B-ADEB0E92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92564F-F077-7ADF-7C2A-1CBC98848D58}"/>
              </a:ext>
            </a:extLst>
          </p:cNvPr>
          <p:cNvSpPr txBox="1"/>
          <p:nvPr/>
        </p:nvSpPr>
        <p:spPr>
          <a:xfrm>
            <a:off x="678252" y="-8155768"/>
            <a:ext cx="9280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Whether you’re Adam, Bob, or Claire, LogChain simplifies your day.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4EF3-EC91-E858-3BE9-D8901652C530}"/>
              </a:ext>
            </a:extLst>
          </p:cNvPr>
          <p:cNvSpPr txBox="1"/>
          <p:nvPr/>
        </p:nvSpPr>
        <p:spPr>
          <a:xfrm>
            <a:off x="678252" y="-9421219"/>
            <a:ext cx="1075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From First Click to Verified Record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E40AB-CB12-B698-4AAF-B48840CE9D90}"/>
              </a:ext>
            </a:extLst>
          </p:cNvPr>
          <p:cNvSpPr txBox="1"/>
          <p:nvPr/>
        </p:nvSpPr>
        <p:spPr>
          <a:xfrm>
            <a:off x="678252" y="-10132161"/>
            <a:ext cx="670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User Journey: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F4075-F539-D71A-F411-AB5A9B698434}"/>
              </a:ext>
            </a:extLst>
          </p:cNvPr>
          <p:cNvSpPr txBox="1"/>
          <p:nvPr/>
        </p:nvSpPr>
        <p:spPr>
          <a:xfrm>
            <a:off x="310994" y="-5704907"/>
            <a:ext cx="16220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Create a Shipment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Start with a single workflow: define goods, parties, permissions. </a:t>
            </a:r>
          </a:p>
        </p:txBody>
      </p:sp>
      <p:pic>
        <p:nvPicPr>
          <p:cNvPr id="9" name="Graphic 8" descr="Box outline">
            <a:extLst>
              <a:ext uri="{FF2B5EF4-FFF2-40B4-BE49-F238E27FC236}">
                <a16:creationId xmlns:a16="http://schemas.microsoft.com/office/drawing/2014/main" id="{35128402-5542-18B1-6978-79DA8AC6B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797" y="-7847991"/>
            <a:ext cx="914400" cy="914400"/>
          </a:xfrm>
          <a:prstGeom prst="rect">
            <a:avLst/>
          </a:prstGeom>
        </p:spPr>
      </p:pic>
      <p:pic>
        <p:nvPicPr>
          <p:cNvPr id="11" name="Graphic 10" descr="Monitor outline">
            <a:extLst>
              <a:ext uri="{FF2B5EF4-FFF2-40B4-BE49-F238E27FC236}">
                <a16:creationId xmlns:a16="http://schemas.microsoft.com/office/drawing/2014/main" id="{13BF6412-CB38-ABEB-8258-9F2309861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4472" y="-7176660"/>
            <a:ext cx="914400" cy="914400"/>
          </a:xfrm>
          <a:prstGeom prst="rect">
            <a:avLst/>
          </a:prstGeom>
        </p:spPr>
      </p:pic>
      <p:pic>
        <p:nvPicPr>
          <p:cNvPr id="13" name="Graphic 12" descr="Flowchart outline">
            <a:extLst>
              <a:ext uri="{FF2B5EF4-FFF2-40B4-BE49-F238E27FC236}">
                <a16:creationId xmlns:a16="http://schemas.microsoft.com/office/drawing/2014/main" id="{C126071C-9545-F369-AC99-75F7BF348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9189" y="-5819088"/>
            <a:ext cx="914400" cy="914400"/>
          </a:xfrm>
          <a:prstGeom prst="rect">
            <a:avLst/>
          </a:prstGeom>
        </p:spPr>
      </p:pic>
      <p:pic>
        <p:nvPicPr>
          <p:cNvPr id="15" name="Graphic 14" descr="User outline">
            <a:extLst>
              <a:ext uri="{FF2B5EF4-FFF2-40B4-BE49-F238E27FC236}">
                <a16:creationId xmlns:a16="http://schemas.microsoft.com/office/drawing/2014/main" id="{7E07105B-D1EA-EAB8-8365-19B0C35027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4147" y="-6594592"/>
            <a:ext cx="914400" cy="914400"/>
          </a:xfrm>
          <a:prstGeom prst="rect">
            <a:avLst/>
          </a:prstGeom>
        </p:spPr>
      </p:pic>
      <p:pic>
        <p:nvPicPr>
          <p:cNvPr id="18" name="Graphic 17" descr="Lock outline">
            <a:extLst>
              <a:ext uri="{FF2B5EF4-FFF2-40B4-BE49-F238E27FC236}">
                <a16:creationId xmlns:a16="http://schemas.microsoft.com/office/drawing/2014/main" id="{9AF8921E-BF6A-7723-018B-E8CFF42F02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34232" y="-5234312"/>
            <a:ext cx="914400" cy="914400"/>
          </a:xfrm>
          <a:prstGeom prst="rect">
            <a:avLst/>
          </a:prstGeom>
        </p:spPr>
      </p:pic>
      <p:pic>
        <p:nvPicPr>
          <p:cNvPr id="20" name="Graphic 19" descr="Statistics outline">
            <a:extLst>
              <a:ext uri="{FF2B5EF4-FFF2-40B4-BE49-F238E27FC236}">
                <a16:creationId xmlns:a16="http://schemas.microsoft.com/office/drawing/2014/main" id="{37F0F9DC-9CDF-1E22-9557-1614F9910D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73907" y="-443409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8DEEFB-D268-FC79-B2B5-27C46E9A18BA}"/>
              </a:ext>
            </a:extLst>
          </p:cNvPr>
          <p:cNvSpPr txBox="1"/>
          <p:nvPr/>
        </p:nvSpPr>
        <p:spPr>
          <a:xfrm>
            <a:off x="2192768" y="-5100278"/>
            <a:ext cx="1737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Capture Documents Digitally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Upload, scan, or fill forms on mobile or web. Includes e-signing, inspections, certifications.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DBFF2C-CAD7-3295-8C4A-CA250B11EB35}"/>
              </a:ext>
            </a:extLst>
          </p:cNvPr>
          <p:cNvSpPr txBox="1"/>
          <p:nvPr/>
        </p:nvSpPr>
        <p:spPr>
          <a:xfrm>
            <a:off x="4132443" y="-4054058"/>
            <a:ext cx="17378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Assign Roles &amp; Permissions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Everyone sees only what they need — no version control chaos.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6AC19-F889-DC77-767E-440F4933D986}"/>
              </a:ext>
            </a:extLst>
          </p:cNvPr>
          <p:cNvSpPr txBox="1"/>
          <p:nvPr/>
        </p:nvSpPr>
        <p:spPr>
          <a:xfrm>
            <a:off x="6127485" y="-3515317"/>
            <a:ext cx="1737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Trigger Smart Workflows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Tasks auto-route for approvals, audits, and regulatory steps.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D966EE-9C31-BAEC-AD2B-741DB8E8F183}"/>
              </a:ext>
            </a:extLst>
          </p:cNvPr>
          <p:cNvSpPr txBox="1"/>
          <p:nvPr/>
        </p:nvSpPr>
        <p:spPr>
          <a:xfrm>
            <a:off x="8122528" y="-2959016"/>
            <a:ext cx="17378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Verify in Real Time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Blockchain secures each event. You always know who did what, when.</a:t>
            </a:r>
            <a:r>
              <a:rPr lang="en-SG" sz="1400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 </a:t>
            </a:r>
            <a:endParaRPr lang="en-SG" sz="1400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778D22-00F0-15DF-5F0E-B96619005C00}"/>
              </a:ext>
            </a:extLst>
          </p:cNvPr>
          <p:cNvSpPr txBox="1"/>
          <p:nvPr/>
        </p:nvSpPr>
        <p:spPr>
          <a:xfrm>
            <a:off x="10141436" y="-2051076"/>
            <a:ext cx="1579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Sync or Export to Your System</a:t>
            </a:r>
            <a:endParaRPr lang="en-SG" sz="1400" dirty="0">
              <a:solidFill>
                <a:srgbClr val="000048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Push data to ERP, customs, or trade finance tools via API. 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61DB8FB-AB39-5042-F41B-88540D1A4486}"/>
              </a:ext>
            </a:extLst>
          </p:cNvPr>
          <p:cNvSpPr/>
          <p:nvPr/>
        </p:nvSpPr>
        <p:spPr>
          <a:xfrm>
            <a:off x="1875099" y="-6791362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37CEE42D-AAC8-7671-B736-CB852DEB9D57}"/>
              </a:ext>
            </a:extLst>
          </p:cNvPr>
          <p:cNvSpPr/>
          <p:nvPr/>
        </p:nvSpPr>
        <p:spPr>
          <a:xfrm>
            <a:off x="3973608" y="-6209294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39A18E1-0AAD-38CD-2F47-43589E3D6E39}"/>
              </a:ext>
            </a:extLst>
          </p:cNvPr>
          <p:cNvSpPr/>
          <p:nvPr/>
        </p:nvSpPr>
        <p:spPr>
          <a:xfrm>
            <a:off x="5865184" y="-5433790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D448B471-AEA4-3270-B391-4DD6DC022005}"/>
              </a:ext>
            </a:extLst>
          </p:cNvPr>
          <p:cNvSpPr/>
          <p:nvPr/>
        </p:nvSpPr>
        <p:spPr>
          <a:xfrm>
            <a:off x="7963693" y="-4849014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0D90DE63-8350-4B10-5669-5EA39D3CC451}"/>
              </a:ext>
            </a:extLst>
          </p:cNvPr>
          <p:cNvSpPr/>
          <p:nvPr/>
        </p:nvSpPr>
        <p:spPr>
          <a:xfrm>
            <a:off x="9797001" y="-4048795"/>
            <a:ext cx="317669" cy="196770"/>
          </a:xfrm>
          <a:prstGeom prst="rightArrow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4ABA3D2-86AA-DE26-AF5E-B59F45CBC226}"/>
              </a:ext>
            </a:extLst>
          </p:cNvPr>
          <p:cNvSpPr txBox="1"/>
          <p:nvPr/>
        </p:nvSpPr>
        <p:spPr>
          <a:xfrm>
            <a:off x="-640781" y="4975560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Partnerships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AF8393-9813-712C-66FC-610FF0C64268}"/>
              </a:ext>
            </a:extLst>
          </p:cNvPr>
          <p:cNvSpPr txBox="1"/>
          <p:nvPr/>
        </p:nvSpPr>
        <p:spPr>
          <a:xfrm>
            <a:off x="-640781" y="963635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Presence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7FC18D-2BD3-A30D-2F14-35138ED8BF0C}"/>
              </a:ext>
            </a:extLst>
          </p:cNvPr>
          <p:cNvSpPr txBox="1"/>
          <p:nvPr/>
        </p:nvSpPr>
        <p:spPr>
          <a:xfrm>
            <a:off x="-640781" y="2688693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Proof</a:t>
            </a:r>
          </a:p>
        </p:txBody>
      </p:sp>
      <p:pic>
        <p:nvPicPr>
          <p:cNvPr id="65" name="Picture 64" descr="A blue and black logo&#10;&#10;AI-generated content may be incorrect.">
            <a:extLst>
              <a:ext uri="{FF2B5EF4-FFF2-40B4-BE49-F238E27FC236}">
                <a16:creationId xmlns:a16="http://schemas.microsoft.com/office/drawing/2014/main" id="{B8281111-19D5-0CBC-0574-AE7537C0C99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634" y="4379548"/>
            <a:ext cx="1508411" cy="783213"/>
          </a:xfrm>
          <a:prstGeom prst="rect">
            <a:avLst/>
          </a:prstGeom>
        </p:spPr>
      </p:pic>
      <p:pic>
        <p:nvPicPr>
          <p:cNvPr id="67" name="Picture 66" descr="A blue logo on a black background&#10;&#10;AI-generated content may be incorrect.">
            <a:extLst>
              <a:ext uri="{FF2B5EF4-FFF2-40B4-BE49-F238E27FC236}">
                <a16:creationId xmlns:a16="http://schemas.microsoft.com/office/drawing/2014/main" id="{8C87B4C5-F31D-F06A-EEF7-8931F8E4710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500" y="5666418"/>
            <a:ext cx="1980988" cy="1028590"/>
          </a:xfrm>
          <a:prstGeom prst="rect">
            <a:avLst/>
          </a:prstGeom>
        </p:spPr>
      </p:pic>
      <p:pic>
        <p:nvPicPr>
          <p:cNvPr id="69" name="Picture 68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0FBE6AE-DC63-B35B-E947-6A5DF874CBB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214" y="4162630"/>
            <a:ext cx="1980988" cy="1028590"/>
          </a:xfrm>
          <a:prstGeom prst="rect">
            <a:avLst/>
          </a:prstGeom>
        </p:spPr>
      </p:pic>
      <p:pic>
        <p:nvPicPr>
          <p:cNvPr id="71" name="Picture 70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F9CB778E-5F7A-C222-6924-7FDDABE77FF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633" y="5666418"/>
            <a:ext cx="1678912" cy="871743"/>
          </a:xfrm>
          <a:prstGeom prst="rect">
            <a:avLst/>
          </a:prstGeom>
        </p:spPr>
      </p:pic>
      <p:pic>
        <p:nvPicPr>
          <p:cNvPr id="73" name="Picture 72" descr="A blue and black logo&#10;&#10;AI-generated content may be incorrect.">
            <a:extLst>
              <a:ext uri="{FF2B5EF4-FFF2-40B4-BE49-F238E27FC236}">
                <a16:creationId xmlns:a16="http://schemas.microsoft.com/office/drawing/2014/main" id="{DDD945F8-5B9D-4C4A-5077-94DE5184153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212" y="5040260"/>
            <a:ext cx="1508411" cy="783213"/>
          </a:xfrm>
          <a:prstGeom prst="rect">
            <a:avLst/>
          </a:prstGeom>
        </p:spPr>
      </p:pic>
      <p:pic>
        <p:nvPicPr>
          <p:cNvPr id="75" name="Picture 7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075058F-02C2-18C2-7FD6-9BEFA2BB406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827" y="5622590"/>
            <a:ext cx="1980988" cy="1028590"/>
          </a:xfrm>
          <a:prstGeom prst="rect">
            <a:avLst/>
          </a:prstGeom>
        </p:spPr>
      </p:pic>
      <p:pic>
        <p:nvPicPr>
          <p:cNvPr id="77" name="Picture 76" descr="A logo with blue text&#10;&#10;AI-generated content may be incorrect.">
            <a:extLst>
              <a:ext uri="{FF2B5EF4-FFF2-40B4-BE49-F238E27FC236}">
                <a16:creationId xmlns:a16="http://schemas.microsoft.com/office/drawing/2014/main" id="{E761D77F-FD4D-36A3-A27E-8CA72A841B8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607" y="4830241"/>
            <a:ext cx="2317376" cy="1203253"/>
          </a:xfrm>
          <a:prstGeom prst="rect">
            <a:avLst/>
          </a:prstGeom>
        </p:spPr>
      </p:pic>
      <p:pic>
        <p:nvPicPr>
          <p:cNvPr id="81" name="Picture 80" descr="A blue and black logo&#10;&#10;AI-generated content may be incorrect.">
            <a:extLst>
              <a:ext uri="{FF2B5EF4-FFF2-40B4-BE49-F238E27FC236}">
                <a16:creationId xmlns:a16="http://schemas.microsoft.com/office/drawing/2014/main" id="{2F81D524-52B4-4D1D-C2A5-2014C3491E36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863" y="4198267"/>
            <a:ext cx="2315727" cy="1202397"/>
          </a:xfrm>
          <a:prstGeom prst="rect">
            <a:avLst/>
          </a:prstGeom>
        </p:spPr>
      </p:pic>
      <p:pic>
        <p:nvPicPr>
          <p:cNvPr id="83" name="Picture 82" descr="A blue oval with text on it&#10;&#10;AI-generated content may be incorrect.">
            <a:extLst>
              <a:ext uri="{FF2B5EF4-FFF2-40B4-BE49-F238E27FC236}">
                <a16:creationId xmlns:a16="http://schemas.microsoft.com/office/drawing/2014/main" id="{F8E90EEE-FDA8-C12C-4473-1A7CF2EA43E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102" y="4994862"/>
            <a:ext cx="1803175" cy="936264"/>
          </a:xfrm>
          <a:prstGeom prst="rect">
            <a:avLst/>
          </a:prstGeom>
        </p:spPr>
      </p:pic>
      <p:pic>
        <p:nvPicPr>
          <p:cNvPr id="85" name="Picture 84" descr="A blue and black logo&#10;&#10;AI-generated content may be incorrect.">
            <a:extLst>
              <a:ext uri="{FF2B5EF4-FFF2-40B4-BE49-F238E27FC236}">
                <a16:creationId xmlns:a16="http://schemas.microsoft.com/office/drawing/2014/main" id="{DD082C36-B8D9-FF5F-F516-51AC7F9DE28E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683" y="5638677"/>
            <a:ext cx="1980988" cy="1028590"/>
          </a:xfrm>
          <a:prstGeom prst="rect">
            <a:avLst/>
          </a:prstGeom>
        </p:spPr>
      </p:pic>
      <p:pic>
        <p:nvPicPr>
          <p:cNvPr id="87" name="Picture 8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CDC8EE4-A602-530A-4045-B3F4A683FE99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567" y="4933056"/>
            <a:ext cx="1980988" cy="1028590"/>
          </a:xfrm>
          <a:prstGeom prst="rect">
            <a:avLst/>
          </a:prstGeom>
        </p:spPr>
      </p:pic>
      <p:pic>
        <p:nvPicPr>
          <p:cNvPr id="89" name="Picture 88" descr="A blue logo on a black background&#10;&#10;AI-generated content may be incorrect.">
            <a:extLst>
              <a:ext uri="{FF2B5EF4-FFF2-40B4-BE49-F238E27FC236}">
                <a16:creationId xmlns:a16="http://schemas.microsoft.com/office/drawing/2014/main" id="{3C1083A3-68C4-8125-A9A8-022930298E6B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314" y="4198267"/>
            <a:ext cx="1799795" cy="934508"/>
          </a:xfrm>
          <a:prstGeom prst="rect">
            <a:avLst/>
          </a:prstGeom>
        </p:spPr>
      </p:pic>
      <p:pic>
        <p:nvPicPr>
          <p:cNvPr id="91" name="Picture 90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B52643A-5C15-892D-AE2E-31B30884D4A6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985" y="5731978"/>
            <a:ext cx="1559640" cy="809813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3F4FB403-F6DB-6942-4906-CE51E8A90A95}"/>
              </a:ext>
            </a:extLst>
          </p:cNvPr>
          <p:cNvSpPr txBox="1"/>
          <p:nvPr/>
        </p:nvSpPr>
        <p:spPr>
          <a:xfrm>
            <a:off x="3998465" y="995058"/>
            <a:ext cx="743052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UK, Singapore, Thailand, Taiwan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02B2434-D4B8-17E5-4A7D-CA3DF11C65A0}"/>
              </a:ext>
            </a:extLst>
          </p:cNvPr>
          <p:cNvSpPr txBox="1"/>
          <p:nvPr/>
        </p:nvSpPr>
        <p:spPr>
          <a:xfrm>
            <a:off x="3992127" y="2040118"/>
            <a:ext cx="7305647" cy="200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9× increase in productivity 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90% reduction in data footprint and emissions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50%–55% cut in shipment processing time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Full digital traceability from origin to arrival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Industry recognition from Lloyd’s, UN ESCAP, UK Government, Logistics Middle East, IBM Z</a:t>
            </a:r>
          </a:p>
        </p:txBody>
      </p:sp>
      <p:pic>
        <p:nvPicPr>
          <p:cNvPr id="126" name="Picture 125" descr="A logo with blue text&#10;&#10;AI-generated content may be incorrect.">
            <a:extLst>
              <a:ext uri="{FF2B5EF4-FFF2-40B4-BE49-F238E27FC236}">
                <a16:creationId xmlns:a16="http://schemas.microsoft.com/office/drawing/2014/main" id="{09037FCB-B8BF-C487-F4EA-10C050DFB927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800" y="161713"/>
            <a:ext cx="1114207" cy="4347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9863E3-68D6-D108-FBC8-E4A722B1A5B1}"/>
              </a:ext>
            </a:extLst>
          </p:cNvPr>
          <p:cNvSpPr/>
          <p:nvPr/>
        </p:nvSpPr>
        <p:spPr>
          <a:xfrm>
            <a:off x="0" y="7378267"/>
            <a:ext cx="12192000" cy="6858000"/>
          </a:xfrm>
          <a:prstGeom prst="rect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CCBBB2-3D2D-EDA2-9911-49D4A7598474}"/>
              </a:ext>
            </a:extLst>
          </p:cNvPr>
          <p:cNvSpPr txBox="1"/>
          <p:nvPr/>
        </p:nvSpPr>
        <p:spPr>
          <a:xfrm>
            <a:off x="909484" y="13319952"/>
            <a:ext cx="10373032" cy="3657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  <a:buNone/>
            </a:pPr>
            <a:r>
              <a:rPr lang="en-SG" sz="3200" dirty="0">
                <a:solidFill>
                  <a:srgbClr val="EAEAEA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LogChain’ s application is strongly aligned with my original hopes for the blockchain. Their no-nonsense focus on delivering verifiable outcomes, rather than chasing attention, is both rare and refreshing. It’s a strong example of how blockchain can quietly enable trust in systems that matter.</a:t>
            </a:r>
          </a:p>
          <a:p>
            <a:pPr algn="ctr">
              <a:lnSpc>
                <a:spcPts val="3500"/>
              </a:lnSpc>
              <a:buNone/>
            </a:pPr>
            <a:endParaRPr lang="en-SG" sz="2400" i="1" dirty="0">
              <a:solidFill>
                <a:srgbClr val="EAEAEA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B24F7-C368-6018-81CF-F4963634056C}"/>
              </a:ext>
            </a:extLst>
          </p:cNvPr>
          <p:cNvSpPr txBox="1"/>
          <p:nvPr/>
        </p:nvSpPr>
        <p:spPr>
          <a:xfrm>
            <a:off x="3178277" y="20371727"/>
            <a:ext cx="583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EAEAEA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—</a:t>
            </a:r>
            <a:r>
              <a:rPr lang="en-SG" b="1" dirty="0">
                <a:solidFill>
                  <a:srgbClr val="EAEAEA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Scott Stornetta, Co-Inventor of Blockchain </a:t>
            </a:r>
          </a:p>
          <a:p>
            <a:pPr algn="ctr"/>
            <a:endParaRPr lang="en-SG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B4D715B5-2544-EE8F-08DC-2C6023AFB9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551718" y="10495472"/>
            <a:ext cx="1088561" cy="10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9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35425-DAC7-E310-43AC-38840FA66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6F8FD6-F525-97DD-DAA0-3285200333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302DF-1EE2-842C-7993-E9B1AB2B2526}"/>
              </a:ext>
            </a:extLst>
          </p:cNvPr>
          <p:cNvSpPr txBox="1"/>
          <p:nvPr/>
        </p:nvSpPr>
        <p:spPr>
          <a:xfrm>
            <a:off x="909484" y="2172415"/>
            <a:ext cx="10373032" cy="3657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  <a:buNone/>
            </a:pPr>
            <a:r>
              <a:rPr lang="en-SG" sz="3200" dirty="0">
                <a:solidFill>
                  <a:srgbClr val="EAEAEA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LogChain’ s application is strongly aligned with my original hopes for the blockchain. Their no-nonsense focus on delivering verifiable outcomes, rather than chasing attention, is both rare and refreshing. It’s a strong example of how blockchain can quietly enable trust in systems that matter.</a:t>
            </a:r>
          </a:p>
          <a:p>
            <a:pPr algn="ctr">
              <a:lnSpc>
                <a:spcPts val="3500"/>
              </a:lnSpc>
              <a:buNone/>
            </a:pPr>
            <a:endParaRPr lang="en-SG" sz="2400" i="1" dirty="0">
              <a:solidFill>
                <a:srgbClr val="EAEAEA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A9456-EFB9-F894-0AC8-34481992B67D}"/>
              </a:ext>
            </a:extLst>
          </p:cNvPr>
          <p:cNvSpPr txBox="1"/>
          <p:nvPr/>
        </p:nvSpPr>
        <p:spPr>
          <a:xfrm>
            <a:off x="3178277" y="5506276"/>
            <a:ext cx="583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rgbClr val="EAEAEA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—</a:t>
            </a:r>
            <a:r>
              <a:rPr lang="en-SG" b="1" dirty="0">
                <a:solidFill>
                  <a:srgbClr val="EAEAEA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Scott Stornetta, Co-Inventor of Blockchain </a:t>
            </a:r>
          </a:p>
          <a:p>
            <a:pPr algn="ctr"/>
            <a:endParaRPr lang="en-SG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3D53CDE3-7B74-E583-8C8D-1852D97BB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1718" y="1176449"/>
            <a:ext cx="1088561" cy="1088561"/>
          </a:xfrm>
          <a:prstGeom prst="rect">
            <a:avLst/>
          </a:prstGeom>
        </p:spPr>
      </p:pic>
      <p:pic>
        <p:nvPicPr>
          <p:cNvPr id="11" name="Picture 10" descr="A logo with white text&#10;&#10;AI-generated content may be incorrect.">
            <a:extLst>
              <a:ext uri="{FF2B5EF4-FFF2-40B4-BE49-F238E27FC236}">
                <a16:creationId xmlns:a16="http://schemas.microsoft.com/office/drawing/2014/main" id="{88C016F1-363E-EF37-0D4A-5D4105E2F7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9554" y="121920"/>
            <a:ext cx="1028700" cy="51435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B89883F5-9862-4A5C-BF3A-BE148C944D4E}"/>
              </a:ext>
            </a:extLst>
          </p:cNvPr>
          <p:cNvSpPr txBox="1"/>
          <p:nvPr/>
        </p:nvSpPr>
        <p:spPr>
          <a:xfrm>
            <a:off x="1794450" y="-9551238"/>
            <a:ext cx="860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From Principle to Practice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180CD65-F7EE-A8E6-C746-2A5E396BBEAE}"/>
              </a:ext>
            </a:extLst>
          </p:cNvPr>
          <p:cNvSpPr txBox="1"/>
          <p:nvPr/>
        </p:nvSpPr>
        <p:spPr>
          <a:xfrm>
            <a:off x="3442639" y="-10548759"/>
            <a:ext cx="530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Products: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40408C3-2254-CE56-6E38-CE936399CFDC}"/>
              </a:ext>
            </a:extLst>
          </p:cNvPr>
          <p:cNvSpPr txBox="1"/>
          <p:nvPr/>
        </p:nvSpPr>
        <p:spPr>
          <a:xfrm>
            <a:off x="7024601" y="-1946470"/>
            <a:ext cx="1824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Argus</a:t>
            </a:r>
            <a:endParaRPr lang="en-SG" sz="1400" b="1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Real-time visibility and assurance across trade corridors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C4C83CA-0350-9FBB-4E20-85705E14615F}"/>
              </a:ext>
            </a:extLst>
          </p:cNvPr>
          <p:cNvSpPr txBox="1"/>
          <p:nvPr/>
        </p:nvSpPr>
        <p:spPr>
          <a:xfrm>
            <a:off x="9132421" y="-1946470"/>
            <a:ext cx="1824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Cerberus</a:t>
            </a:r>
            <a:endParaRPr lang="en-SG" sz="1400" b="1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Enterprise-grade protection for secure, compliant digital trade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EDA24D6-4FB5-FEB9-F6B1-C85D6198CE07}"/>
              </a:ext>
            </a:extLst>
          </p:cNvPr>
          <p:cNvSpPr txBox="1"/>
          <p:nvPr/>
        </p:nvSpPr>
        <p:spPr>
          <a:xfrm>
            <a:off x="1162085" y="-1946470"/>
            <a:ext cx="1824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Portolan</a:t>
            </a: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Mapping today’s trade reality to unlock tomorrow’s digital operations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E7E0FAF-4D0F-FBEE-858E-DF27B3F6A1ED}"/>
              </a:ext>
            </a:extLst>
          </p:cNvPr>
          <p:cNvSpPr txBox="1"/>
          <p:nvPr/>
        </p:nvSpPr>
        <p:spPr>
          <a:xfrm>
            <a:off x="3321599" y="-1946470"/>
            <a:ext cx="1824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Prometheus</a:t>
            </a:r>
            <a:endParaRPr lang="en-SG" sz="1400" b="1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Intelligent automation for streamlined trade documentation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B49D1AD-558F-DCFC-5D41-AE4812C7A136}"/>
              </a:ext>
            </a:extLst>
          </p:cNvPr>
          <p:cNvSpPr/>
          <p:nvPr/>
        </p:nvSpPr>
        <p:spPr>
          <a:xfrm>
            <a:off x="788019" y="-3652190"/>
            <a:ext cx="4693095" cy="3061812"/>
          </a:xfrm>
          <a:prstGeom prst="rect">
            <a:avLst/>
          </a:prstGeom>
          <a:noFill/>
          <a:ln>
            <a:solidFill>
              <a:srgbClr val="0000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30C0F2D-0F32-C4D0-62AD-175F16C53C36}"/>
              </a:ext>
            </a:extLst>
          </p:cNvPr>
          <p:cNvSpPr/>
          <p:nvPr/>
        </p:nvSpPr>
        <p:spPr>
          <a:xfrm>
            <a:off x="6594087" y="-3652190"/>
            <a:ext cx="4693095" cy="3061812"/>
          </a:xfrm>
          <a:prstGeom prst="rect">
            <a:avLst/>
          </a:prstGeom>
          <a:noFill/>
          <a:ln>
            <a:solidFill>
              <a:srgbClr val="0000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FD0BE4B-2EAB-A262-B4EB-C9DEB9D614AF}"/>
              </a:ext>
            </a:extLst>
          </p:cNvPr>
          <p:cNvSpPr/>
          <p:nvPr/>
        </p:nvSpPr>
        <p:spPr>
          <a:xfrm>
            <a:off x="8150485" y="-3853072"/>
            <a:ext cx="1676404" cy="4168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9C5A8E2-1C56-D621-31F4-5E5114F5A18A}"/>
              </a:ext>
            </a:extLst>
          </p:cNvPr>
          <p:cNvSpPr/>
          <p:nvPr/>
        </p:nvSpPr>
        <p:spPr>
          <a:xfrm>
            <a:off x="1639092" y="-3853072"/>
            <a:ext cx="3042963" cy="4168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8EB90D9-D58C-B0AC-4D14-B02092035956}"/>
              </a:ext>
            </a:extLst>
          </p:cNvPr>
          <p:cNvSpPr txBox="1"/>
          <p:nvPr/>
        </p:nvSpPr>
        <p:spPr>
          <a:xfrm>
            <a:off x="844893" y="-8376085"/>
            <a:ext cx="10502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dirty="0" err="1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LogChain’s</a:t>
            </a: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 products address different moments in the trade journey — from understanding reality, to executing faster, to seeing risk early, to protecting outcomes that must stand up to scrutiny.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F20428C-3C1E-06F7-33C5-CE040D66AC7B}"/>
              </a:ext>
            </a:extLst>
          </p:cNvPr>
          <p:cNvSpPr txBox="1"/>
          <p:nvPr/>
        </p:nvSpPr>
        <p:spPr>
          <a:xfrm>
            <a:off x="1704514" y="-3836856"/>
            <a:ext cx="297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Enablers for Foundation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41CD297-0957-BEC1-F2ED-8E3B5FE6826A}"/>
              </a:ext>
            </a:extLst>
          </p:cNvPr>
          <p:cNvSpPr txBox="1"/>
          <p:nvPr/>
        </p:nvSpPr>
        <p:spPr>
          <a:xfrm>
            <a:off x="8136777" y="-3805600"/>
            <a:ext cx="16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Value-Add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6E4E2F9-C84F-DB81-0BDC-711FBB96D654}"/>
              </a:ext>
            </a:extLst>
          </p:cNvPr>
          <p:cNvSpPr txBox="1"/>
          <p:nvPr/>
        </p:nvSpPr>
        <p:spPr>
          <a:xfrm>
            <a:off x="944553" y="-3430921"/>
            <a:ext cx="443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i="1" dirty="0">
                <a:solidFill>
                  <a:srgbClr val="000048"/>
                </a:solidFill>
                <a:latin typeface="Poppins Light" pitchFamily="2" charset="77"/>
                <a:cs typeface="Poppins Light" pitchFamily="2" charset="77"/>
              </a:rPr>
              <a:t>Efficiency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F7A2E5A-B91E-7407-90A4-6CBB56386DDA}"/>
              </a:ext>
            </a:extLst>
          </p:cNvPr>
          <p:cNvSpPr txBox="1"/>
          <p:nvPr/>
        </p:nvSpPr>
        <p:spPr>
          <a:xfrm>
            <a:off x="6724614" y="-3436268"/>
            <a:ext cx="443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i="1" dirty="0">
                <a:solidFill>
                  <a:srgbClr val="000048"/>
                </a:solidFill>
                <a:latin typeface="Poppins Light" pitchFamily="2" charset="77"/>
                <a:cs typeface="Poppins Light" pitchFamily="2" charset="77"/>
              </a:rPr>
              <a:t>Info &amp; Security</a:t>
            </a:r>
          </a:p>
        </p:txBody>
      </p:sp>
      <p:cxnSp>
        <p:nvCxnSpPr>
          <p:cNvPr id="142" name="Elbow Connector 141">
            <a:extLst>
              <a:ext uri="{FF2B5EF4-FFF2-40B4-BE49-F238E27FC236}">
                <a16:creationId xmlns:a16="http://schemas.microsoft.com/office/drawing/2014/main" id="{3DF9F063-278B-10AC-3C93-6CA51FD37DB0}"/>
              </a:ext>
            </a:extLst>
          </p:cNvPr>
          <p:cNvCxnSpPr>
            <a:cxnSpLocks/>
            <a:stCxn id="137" idx="2"/>
            <a:endCxn id="138" idx="0"/>
          </p:cNvCxnSpPr>
          <p:nvPr/>
        </p:nvCxnSpPr>
        <p:spPr>
          <a:xfrm rot="5400000">
            <a:off x="2636639" y="-7296218"/>
            <a:ext cx="4016009" cy="2902715"/>
          </a:xfrm>
          <a:prstGeom prst="bentConnector3">
            <a:avLst>
              <a:gd name="adj1" fmla="val 50000"/>
            </a:avLst>
          </a:prstGeom>
          <a:ln>
            <a:solidFill>
              <a:srgbClr val="0000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Elbow Connector 142">
            <a:extLst>
              <a:ext uri="{FF2B5EF4-FFF2-40B4-BE49-F238E27FC236}">
                <a16:creationId xmlns:a16="http://schemas.microsoft.com/office/drawing/2014/main" id="{F331B70B-2572-03FE-3EF4-9259653C7DE1}"/>
              </a:ext>
            </a:extLst>
          </p:cNvPr>
          <p:cNvCxnSpPr>
            <a:cxnSpLocks/>
            <a:stCxn id="137" idx="2"/>
            <a:endCxn id="139" idx="0"/>
          </p:cNvCxnSpPr>
          <p:nvPr/>
        </p:nvCxnSpPr>
        <p:spPr>
          <a:xfrm rot="16200000" flipH="1">
            <a:off x="5497381" y="-7254247"/>
            <a:ext cx="4047265" cy="2850027"/>
          </a:xfrm>
          <a:prstGeom prst="bentConnector3">
            <a:avLst>
              <a:gd name="adj1" fmla="val 50000"/>
            </a:avLst>
          </a:prstGeom>
          <a:ln>
            <a:solidFill>
              <a:srgbClr val="0000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4" name="Picture 143" descr="A blue circle with dots and circles&#10;&#10;AI-generated content may be incorrect.">
            <a:extLst>
              <a:ext uri="{FF2B5EF4-FFF2-40B4-BE49-F238E27FC236}">
                <a16:creationId xmlns:a16="http://schemas.microsoft.com/office/drawing/2014/main" id="{752D92B4-B10D-5DBC-4EC6-5E0669339F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631" y="-2816689"/>
            <a:ext cx="848722" cy="848722"/>
          </a:xfrm>
          <a:prstGeom prst="rect">
            <a:avLst/>
          </a:prstGeom>
        </p:spPr>
      </p:pic>
      <p:pic>
        <p:nvPicPr>
          <p:cNvPr id="145" name="Picture 144" descr="A blue logo with a black background&#10;&#10;AI-generated content may be incorrect.">
            <a:extLst>
              <a:ext uri="{FF2B5EF4-FFF2-40B4-BE49-F238E27FC236}">
                <a16:creationId xmlns:a16="http://schemas.microsoft.com/office/drawing/2014/main" id="{3B296AB1-97BF-5E53-A211-81514B7AEC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210" y="-3006220"/>
            <a:ext cx="1246835" cy="1246835"/>
          </a:xfrm>
          <a:prstGeom prst="rect">
            <a:avLst/>
          </a:prstGeom>
        </p:spPr>
      </p:pic>
      <p:pic>
        <p:nvPicPr>
          <p:cNvPr id="146" name="Picture 145" descr="A blue star in a circle&#10;&#10;AI-generated content may be incorrect.">
            <a:extLst>
              <a:ext uri="{FF2B5EF4-FFF2-40B4-BE49-F238E27FC236}">
                <a16:creationId xmlns:a16="http://schemas.microsoft.com/office/drawing/2014/main" id="{65B275AD-E1FB-05E2-0AE5-B903E2650C7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040" y="-2939949"/>
            <a:ext cx="1114292" cy="1114292"/>
          </a:xfrm>
          <a:prstGeom prst="rect">
            <a:avLst/>
          </a:prstGeom>
        </p:spPr>
      </p:pic>
      <p:pic>
        <p:nvPicPr>
          <p:cNvPr id="147" name="Picture 146" descr="A blue flame with lines and dots&#10;&#10;AI-generated content may be incorrect.">
            <a:extLst>
              <a:ext uri="{FF2B5EF4-FFF2-40B4-BE49-F238E27FC236}">
                <a16:creationId xmlns:a16="http://schemas.microsoft.com/office/drawing/2014/main" id="{F13D109C-4294-2452-B594-64785C92FB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515" y="-3031445"/>
            <a:ext cx="1116868" cy="1116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09E57-CA3E-7ED5-C893-42C8449C0E3C}"/>
              </a:ext>
            </a:extLst>
          </p:cNvPr>
          <p:cNvSpPr txBox="1"/>
          <p:nvPr/>
        </p:nvSpPr>
        <p:spPr>
          <a:xfrm>
            <a:off x="-5697104" y="4975560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Partnerships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9CD0B-3AAE-38C1-D33F-9231AC6DE3A4}"/>
              </a:ext>
            </a:extLst>
          </p:cNvPr>
          <p:cNvSpPr txBox="1"/>
          <p:nvPr/>
        </p:nvSpPr>
        <p:spPr>
          <a:xfrm>
            <a:off x="-10750459" y="963635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Presence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45D23-A05B-8541-3823-DDE641FEF186}"/>
              </a:ext>
            </a:extLst>
          </p:cNvPr>
          <p:cNvSpPr txBox="1"/>
          <p:nvPr/>
        </p:nvSpPr>
        <p:spPr>
          <a:xfrm>
            <a:off x="-8400662" y="2688693"/>
            <a:ext cx="4088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Proof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AD9B17-3394-D2A6-B605-46366D25E226}"/>
              </a:ext>
            </a:extLst>
          </p:cNvPr>
          <p:cNvSpPr txBox="1"/>
          <p:nvPr/>
        </p:nvSpPr>
        <p:spPr>
          <a:xfrm>
            <a:off x="17100403" y="995058"/>
            <a:ext cx="743052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UK, Singapore, Thailand, Taiwan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59603-049B-1410-5BF8-9B3DAC34BEC3}"/>
              </a:ext>
            </a:extLst>
          </p:cNvPr>
          <p:cNvSpPr txBox="1"/>
          <p:nvPr/>
        </p:nvSpPr>
        <p:spPr>
          <a:xfrm>
            <a:off x="15261872" y="2040118"/>
            <a:ext cx="7305647" cy="200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9× increase in productivity 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90% reduction in data footprint and emissions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b="1" dirty="0">
                <a:solidFill>
                  <a:srgbClr val="040470"/>
                </a:solidFill>
                <a:latin typeface="Poppins SemiBold" pitchFamily="2" charset="77"/>
                <a:cs typeface="Poppins SemiBold" pitchFamily="2" charset="77"/>
              </a:rPr>
              <a:t>50%–55% cut in shipment processing time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Full digital traceability from origin to arrival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Industry recognition from Lloyd’s, UN ESCAP, UK Government, Logistics Middle East, IBM Z</a:t>
            </a:r>
          </a:p>
        </p:txBody>
      </p:sp>
    </p:spTree>
    <p:extLst>
      <p:ext uri="{BB962C8B-B14F-4D97-AF65-F5344CB8AC3E}">
        <p14:creationId xmlns:p14="http://schemas.microsoft.com/office/powerpoint/2010/main" val="17565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8782D-63D7-4A41-3ECB-66B0C53A8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7348A6A3-265D-5880-5DDB-0722380304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32449" y="377095"/>
            <a:ext cx="11327082" cy="6092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1C632E-43F8-5DA3-1D5A-43F5A3ECA947}"/>
              </a:ext>
            </a:extLst>
          </p:cNvPr>
          <p:cNvSpPr/>
          <p:nvPr/>
        </p:nvSpPr>
        <p:spPr>
          <a:xfrm>
            <a:off x="432451" y="388311"/>
            <a:ext cx="11327081" cy="6092594"/>
          </a:xfrm>
          <a:prstGeom prst="rect">
            <a:avLst/>
          </a:prstGeom>
          <a:solidFill>
            <a:srgbClr val="00004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BDC17-1215-0EB6-C5A2-C6574A8EF2F3}"/>
              </a:ext>
            </a:extLst>
          </p:cNvPr>
          <p:cNvSpPr txBox="1"/>
          <p:nvPr/>
        </p:nvSpPr>
        <p:spPr>
          <a:xfrm>
            <a:off x="3370660" y="863745"/>
            <a:ext cx="5450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SG" sz="1200" dirty="0">
                <a:solidFill>
                  <a:srgbClr val="EAEAEA"/>
                </a:solidFill>
                <a:latin typeface="Poppins Light" pitchFamily="2" charset="77"/>
                <a:cs typeface="Poppins Light" pitchFamily="2" charset="77"/>
              </a:rPr>
              <a:t>LogChain’ s application is strongly aligned with my original hopes for the blockchain. Their no-nonsense focus on delivering verifiable outcomes, rather than chasing attention, is both rare and refreshing. It’s a strong example of how blockchain can quietly enable trust in systems that matter.</a:t>
            </a:r>
          </a:p>
          <a:p>
            <a:pPr>
              <a:buNone/>
            </a:pPr>
            <a:endParaRPr lang="en-SG" sz="1200" dirty="0">
              <a:solidFill>
                <a:srgbClr val="EAEAEA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87B4A-FA64-0CB5-A5FE-30AA8319875F}"/>
              </a:ext>
            </a:extLst>
          </p:cNvPr>
          <p:cNvSpPr txBox="1"/>
          <p:nvPr/>
        </p:nvSpPr>
        <p:spPr>
          <a:xfrm>
            <a:off x="3384612" y="1914560"/>
            <a:ext cx="5835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EAEAEA"/>
                </a:solidFill>
                <a:latin typeface="Poppins Light" pitchFamily="2" charset="77"/>
                <a:cs typeface="Poppins Light" pitchFamily="2" charset="77"/>
              </a:rPr>
              <a:t>— Scott Stornetta, Co-Inventor of Blockchain </a:t>
            </a:r>
          </a:p>
        </p:txBody>
      </p:sp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8425EC54-1E2C-646F-2653-DE122B6E0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1718" y="-1605274"/>
            <a:ext cx="1088561" cy="1088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7C521-579B-B70D-E02F-6E0EC1EA4DDC}"/>
              </a:ext>
            </a:extLst>
          </p:cNvPr>
          <p:cNvSpPr txBox="1"/>
          <p:nvPr/>
        </p:nvSpPr>
        <p:spPr>
          <a:xfrm>
            <a:off x="2863109" y="2915320"/>
            <a:ext cx="646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b="1" dirty="0">
                <a:solidFill>
                  <a:srgbClr val="EAEAEA"/>
                </a:solidFill>
                <a:latin typeface="Poppins" pitchFamily="2" charset="77"/>
                <a:cs typeface="Poppins" pitchFamily="2" charset="77"/>
              </a:rPr>
              <a:t>Trusted by Leaders,</a:t>
            </a:r>
          </a:p>
          <a:p>
            <a:pPr algn="ctr"/>
            <a:r>
              <a:rPr lang="en-SG" sz="3000" b="1" dirty="0">
                <a:solidFill>
                  <a:srgbClr val="EAEAEA"/>
                </a:solidFill>
                <a:latin typeface="Poppins" pitchFamily="2" charset="77"/>
                <a:cs typeface="Poppins" pitchFamily="2" charset="77"/>
              </a:rPr>
              <a:t>Endorsed by Experts.</a:t>
            </a:r>
            <a:endParaRPr lang="en-ID" sz="3000" b="1" dirty="0">
              <a:solidFill>
                <a:srgbClr val="EAEAE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FF7F50-CDBA-FC71-C748-95ABABCD9D29}"/>
              </a:ext>
            </a:extLst>
          </p:cNvPr>
          <p:cNvSpPr/>
          <p:nvPr/>
        </p:nvSpPr>
        <p:spPr>
          <a:xfrm>
            <a:off x="8470059" y="2660350"/>
            <a:ext cx="3042165" cy="1525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432000" rtlCol="0" anchor="ctr"/>
          <a:lstStyle/>
          <a:p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“Andrew’s (CEO, </a:t>
            </a:r>
            <a:r>
              <a:rPr lang="en-SG" sz="1200" dirty="0" err="1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LogChain</a:t>
            </a:r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) underlying skill is actually one of driving change management in the broadest sense, starting with the people.”</a:t>
            </a:r>
          </a:p>
          <a:p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— Simon </a:t>
            </a:r>
            <a:r>
              <a:rPr lang="en-SG" sz="1000" dirty="0" err="1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Middlebrough</a:t>
            </a:r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, CEO, SAESL</a:t>
            </a:r>
            <a:endParaRPr lang="en-US" sz="1000" dirty="0">
              <a:solidFill>
                <a:srgbClr val="EAEAEA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D05BC39-0566-5A80-2C0D-268A144D7455}"/>
              </a:ext>
            </a:extLst>
          </p:cNvPr>
          <p:cNvSpPr/>
          <p:nvPr/>
        </p:nvSpPr>
        <p:spPr>
          <a:xfrm>
            <a:off x="935506" y="2660350"/>
            <a:ext cx="2786436" cy="1525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432000" rtlCol="0" anchor="ctr"/>
          <a:lstStyle/>
          <a:p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“Absolutely revolutionary in terms of efficiency, sustainability and reduction of waste.”</a:t>
            </a:r>
          </a:p>
          <a:p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— Kara Owen, British</a:t>
            </a:r>
            <a:b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High Commissioner to Singapore</a:t>
            </a:r>
            <a:endParaRPr lang="en-US" sz="1000" dirty="0">
              <a:solidFill>
                <a:srgbClr val="EAEAEA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5DCA79B-FAD0-0F2B-5657-0A15689A5AA3}"/>
              </a:ext>
            </a:extLst>
          </p:cNvPr>
          <p:cNvSpPr/>
          <p:nvPr/>
        </p:nvSpPr>
        <p:spPr>
          <a:xfrm>
            <a:off x="7636805" y="4356256"/>
            <a:ext cx="3166504" cy="1525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432000" rtlCol="0" anchor="ctr"/>
          <a:lstStyle/>
          <a:p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“</a:t>
            </a:r>
            <a:r>
              <a:rPr lang="en-SG" sz="1200" dirty="0" err="1">
                <a:solidFill>
                  <a:srgbClr val="EAEAEA"/>
                </a:solidFill>
                <a:effectLst/>
                <a:latin typeface="Poppins ExtraLight" pitchFamily="2" charset="77"/>
                <a:cs typeface="Poppins ExtraLight" pitchFamily="2" charset="77"/>
              </a:rPr>
              <a:t>LogChain’s</a:t>
            </a:r>
            <a:r>
              <a:rPr lang="en-SG" sz="1200" dirty="0">
                <a:solidFill>
                  <a:srgbClr val="EAEAEA"/>
                </a:solidFill>
                <a:effectLst/>
                <a:latin typeface="Poppins ExtraLight" pitchFamily="2" charset="77"/>
                <a:cs typeface="Poppins ExtraLight" pitchFamily="2" charset="77"/>
              </a:rPr>
              <a:t> work in trade digitalisation is a shining example of how trusted, data-centric platforms can unlock the future of global trade.”</a:t>
            </a:r>
          </a:p>
          <a:p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— Dr Melissa Sassi,</a:t>
            </a:r>
            <a:b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IBM-</a:t>
            </a:r>
            <a:r>
              <a:rPr lang="en-SG" sz="1000" dirty="0" err="1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MachineLab</a:t>
            </a:r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 Ventures</a:t>
            </a:r>
            <a:endParaRPr lang="en-US" sz="1000" dirty="0">
              <a:solidFill>
                <a:srgbClr val="EAEAEA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66C9CDF-3E2A-1F63-2465-E88A06A1FD2D}"/>
              </a:ext>
            </a:extLst>
          </p:cNvPr>
          <p:cNvSpPr/>
          <p:nvPr/>
        </p:nvSpPr>
        <p:spPr>
          <a:xfrm>
            <a:off x="1388674" y="4356252"/>
            <a:ext cx="3112974" cy="1525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432000" rtlCol="0" anchor="ctr"/>
          <a:lstStyle/>
          <a:p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“</a:t>
            </a:r>
            <a:r>
              <a:rPr lang="en-SG" sz="1200" dirty="0" err="1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LogChain’s</a:t>
            </a:r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 leadership… in delivering is a testament to the power of innovation </a:t>
            </a:r>
            <a:r>
              <a:rPr lang="en-SG" sz="1200" dirty="0">
                <a:effectLst/>
                <a:latin typeface="Poppins ExtraLight" pitchFamily="2" charset="77"/>
                <a:cs typeface="Poppins ExtraLight" pitchFamily="2" charset="77"/>
              </a:rPr>
              <a:t>and collaboration</a:t>
            </a:r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… </a:t>
            </a:r>
            <a:r>
              <a:rPr lang="en-SG" sz="1200" dirty="0">
                <a:effectLst/>
                <a:latin typeface="Poppins ExtraLight" pitchFamily="2" charset="77"/>
                <a:cs typeface="Poppins ExtraLight" pitchFamily="2" charset="77"/>
              </a:rPr>
              <a:t> to scale and transform the future of trade.</a:t>
            </a:r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”</a:t>
            </a:r>
          </a:p>
          <a:p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— Adam LG Ring, Global Head,</a:t>
            </a:r>
            <a:b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IBM Z </a:t>
            </a:r>
            <a:r>
              <a:rPr lang="en-SG" sz="1000" dirty="0" err="1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ScaleUp</a:t>
            </a:r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 Program</a:t>
            </a:r>
            <a:endParaRPr lang="en-US" sz="1000" dirty="0">
              <a:solidFill>
                <a:srgbClr val="EAEAEA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F041E3-B030-C958-B1A9-4B84A9AB5D29}"/>
              </a:ext>
            </a:extLst>
          </p:cNvPr>
          <p:cNvSpPr/>
          <p:nvPr/>
        </p:nvSpPr>
        <p:spPr>
          <a:xfrm>
            <a:off x="4584443" y="4356252"/>
            <a:ext cx="2969567" cy="1525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432000" rtlCol="0" anchor="ctr"/>
          <a:lstStyle/>
          <a:p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“Clear communication from </a:t>
            </a:r>
            <a:r>
              <a:rPr lang="en-SG" sz="1200" dirty="0" err="1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LogChain</a:t>
            </a:r>
            <a:r>
              <a:rPr lang="en-SG" sz="12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 created trust and understanding… going from ‘boardroom to the warehouse’.”</a:t>
            </a:r>
          </a:p>
          <a:p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— Big C case study, UK–SEA</a:t>
            </a:r>
            <a:b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</a:br>
            <a:r>
              <a:rPr lang="en-SG" sz="1000" dirty="0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Trade Digitalisation Pilots report</a:t>
            </a:r>
            <a:endParaRPr lang="en-US" sz="1000" dirty="0">
              <a:solidFill>
                <a:srgbClr val="EAEAEA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061F5A48-1057-7B76-DF33-D1C0B5A299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8542" y="568470"/>
            <a:ext cx="1028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39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9644FA-5BBE-B83A-F780-B9187C73B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4987A8-8EF7-296A-BEE3-CD04EFCCE1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7" r="-1"/>
          <a:stretch>
            <a:fillRect/>
          </a:stretch>
        </p:blipFill>
        <p:spPr>
          <a:xfrm>
            <a:off x="-6754337" y="-4417158"/>
            <a:ext cx="20366182" cy="19236688"/>
          </a:xfrm>
          <a:prstGeom prst="rect">
            <a:avLst/>
          </a:prstGeom>
        </p:spPr>
      </p:pic>
      <p:pic>
        <p:nvPicPr>
          <p:cNvPr id="17" name="Picture 16" descr="A logo with white text&#10;&#10;AI-generated content may be incorrect.">
            <a:extLst>
              <a:ext uri="{FF2B5EF4-FFF2-40B4-BE49-F238E27FC236}">
                <a16:creationId xmlns:a16="http://schemas.microsoft.com/office/drawing/2014/main" id="{7B2C775A-1287-5797-1700-2183C79037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132" y="212034"/>
            <a:ext cx="2411345" cy="940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1134FB-142A-3853-1F1D-B284430C9301}"/>
              </a:ext>
            </a:extLst>
          </p:cNvPr>
          <p:cNvSpPr txBox="1"/>
          <p:nvPr/>
        </p:nvSpPr>
        <p:spPr>
          <a:xfrm>
            <a:off x="2901790" y="3984484"/>
            <a:ext cx="10710055" cy="584775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None/>
              <a:defRPr sz="3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SG" dirty="0"/>
              <a:t>Arrange a demo today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7F2AD-BF0D-4D51-4E19-99E91B416B47}"/>
              </a:ext>
            </a:extLst>
          </p:cNvPr>
          <p:cNvSpPr txBox="1"/>
          <p:nvPr/>
        </p:nvSpPr>
        <p:spPr>
          <a:xfrm>
            <a:off x="486139" y="5201186"/>
            <a:ext cx="10710055" cy="1077218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None/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algn="l"/>
            <a:r>
              <a:rPr lang="en-SG" sz="3200" dirty="0"/>
              <a:t>We’re not starting from zero.</a:t>
            </a:r>
            <a:br>
              <a:rPr lang="en-SG" sz="3200" dirty="0"/>
            </a:br>
            <a:r>
              <a:rPr lang="en-SG" sz="3200" dirty="0"/>
              <a:t>We’re starting from proof.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822909-0D5A-ECD3-02E3-7152EE2CBC5F}"/>
              </a:ext>
            </a:extLst>
          </p:cNvPr>
          <p:cNvSpPr txBox="1"/>
          <p:nvPr/>
        </p:nvSpPr>
        <p:spPr>
          <a:xfrm>
            <a:off x="-3809132" y="1902399"/>
            <a:ext cx="13147771" cy="584775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None/>
              <a:defRPr sz="3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algn="r"/>
            <a:r>
              <a:rPr lang="en-SG" dirty="0"/>
              <a:t>Pilots to prove 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760C9-A56E-4F71-5C26-E8AE8CF0ED47}"/>
              </a:ext>
            </a:extLst>
          </p:cNvPr>
          <p:cNvSpPr txBox="1"/>
          <p:nvPr/>
        </p:nvSpPr>
        <p:spPr>
          <a:xfrm>
            <a:off x="-4137285" y="2396913"/>
            <a:ext cx="13147771" cy="584775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None/>
              <a:defRPr sz="3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algn="r"/>
            <a:r>
              <a:rPr lang="en-SG" dirty="0"/>
              <a:t>can be arranged in days…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1BE93-B48E-3609-3739-4DC3B44A02F9}"/>
              </a:ext>
            </a:extLst>
          </p:cNvPr>
          <p:cNvSpPr txBox="1"/>
          <p:nvPr/>
        </p:nvSpPr>
        <p:spPr>
          <a:xfrm>
            <a:off x="-4362137" y="2891427"/>
            <a:ext cx="13147771" cy="584775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None/>
              <a:defRPr sz="3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algn="r"/>
            <a:r>
              <a:rPr lang="en-SG" dirty="0"/>
              <a:t>not months</a:t>
            </a:r>
          </a:p>
        </p:txBody>
      </p:sp>
    </p:spTree>
    <p:extLst>
      <p:ext uri="{BB962C8B-B14F-4D97-AF65-F5344CB8AC3E}">
        <p14:creationId xmlns:p14="http://schemas.microsoft.com/office/powerpoint/2010/main" val="216006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28932 -0.61296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3064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705EA-243D-532B-9128-EEA70881E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blue text&#10;&#10;AI-generated content may be incorrect.">
            <a:extLst>
              <a:ext uri="{FF2B5EF4-FFF2-40B4-BE49-F238E27FC236}">
                <a16:creationId xmlns:a16="http://schemas.microsoft.com/office/drawing/2014/main" id="{617DC787-5279-946A-F849-FBDB47D668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52" y="1980203"/>
            <a:ext cx="2381915" cy="9241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54CF6-CDA7-13FF-CB3C-68000648D538}"/>
              </a:ext>
            </a:extLst>
          </p:cNvPr>
          <p:cNvGrpSpPr/>
          <p:nvPr/>
        </p:nvGrpSpPr>
        <p:grpSpPr>
          <a:xfrm>
            <a:off x="467513" y="2599395"/>
            <a:ext cx="8908569" cy="3751350"/>
            <a:chOff x="472964" y="2383542"/>
            <a:chExt cx="8669361" cy="37221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3C7416-5014-CBDB-D91E-39E13E2CD4A6}"/>
                </a:ext>
              </a:extLst>
            </p:cNvPr>
            <p:cNvSpPr txBox="1"/>
            <p:nvPr/>
          </p:nvSpPr>
          <p:spPr>
            <a:xfrm>
              <a:off x="472964" y="2383542"/>
              <a:ext cx="5349541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>
                  <a:solidFill>
                    <a:srgbClr val="EAEAEA"/>
                  </a:solidFill>
                  <a:latin typeface="Poppins" pitchFamily="2" charset="77"/>
                  <a:cs typeface="Poppins" pitchFamily="2" charset="77"/>
                </a:rPr>
                <a:t>Be bold.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D0E12E-6A01-621D-F019-E04FAA79CCB0}"/>
                </a:ext>
              </a:extLst>
            </p:cNvPr>
            <p:cNvSpPr txBox="1"/>
            <p:nvPr/>
          </p:nvSpPr>
          <p:spPr>
            <a:xfrm>
              <a:off x="472964" y="4474458"/>
              <a:ext cx="8669361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>
                  <a:solidFill>
                    <a:srgbClr val="EAEAEA"/>
                  </a:solidFill>
                  <a:latin typeface="Poppins" pitchFamily="2" charset="77"/>
                  <a:cs typeface="Poppins" pitchFamily="2" charset="77"/>
                </a:rPr>
                <a:t>Get involved.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DB6844-0812-9D4A-CB07-90F1426EB85C}"/>
                </a:ext>
              </a:extLst>
            </p:cNvPr>
            <p:cNvSpPr txBox="1"/>
            <p:nvPr/>
          </p:nvSpPr>
          <p:spPr>
            <a:xfrm>
              <a:off x="472964" y="3429000"/>
              <a:ext cx="729719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>
                  <a:solidFill>
                    <a:srgbClr val="EAEAEA"/>
                  </a:solidFill>
                  <a:latin typeface="Poppins" pitchFamily="2" charset="77"/>
                  <a:cs typeface="Poppins" pitchFamily="2" charset="77"/>
                </a:rPr>
                <a:t>Be curious.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9663E7-3255-AD3C-A784-8D68E1353A69}"/>
              </a:ext>
            </a:extLst>
          </p:cNvPr>
          <p:cNvSpPr txBox="1"/>
          <p:nvPr/>
        </p:nvSpPr>
        <p:spPr>
          <a:xfrm>
            <a:off x="530716" y="6045755"/>
            <a:ext cx="8879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dirty="0" err="1">
                <a:solidFill>
                  <a:srgbClr val="EAEAEA"/>
                </a:solidFill>
                <a:latin typeface="Poppins ExtraLight" pitchFamily="2" charset="77"/>
                <a:cs typeface="Poppins ExtraLight" pitchFamily="2" charset="77"/>
              </a:rPr>
              <a:t>thelogchain.com</a:t>
            </a:r>
            <a:endParaRPr lang="en-SG" sz="2000" dirty="0">
              <a:solidFill>
                <a:srgbClr val="EAEAEA"/>
              </a:solidFill>
              <a:latin typeface="Poppins ExtraLight" pitchFamily="2" charset="77"/>
              <a:cs typeface="Poppi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817112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9D3E7-C9D2-9288-B748-A280B5E08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 descr="A logo with blue text&#10;&#10;AI-generated content may be incorrect.">
            <a:extLst>
              <a:ext uri="{FF2B5EF4-FFF2-40B4-BE49-F238E27FC236}">
                <a16:creationId xmlns:a16="http://schemas.microsoft.com/office/drawing/2014/main" id="{8687171F-25ED-CA08-AFCA-8154763A57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800" y="161713"/>
            <a:ext cx="1114207" cy="4347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2C700C9-26D1-8B78-8476-97543ED64D10}"/>
              </a:ext>
            </a:extLst>
          </p:cNvPr>
          <p:cNvSpPr txBox="1"/>
          <p:nvPr/>
        </p:nvSpPr>
        <p:spPr>
          <a:xfrm>
            <a:off x="7024601" y="5133918"/>
            <a:ext cx="1824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Argus</a:t>
            </a:r>
            <a:endParaRPr lang="en-SG" sz="1400" b="1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Real-time visibility and assurance across trade corridors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826E89-21CC-53B2-3BBD-9976D415BA8E}"/>
              </a:ext>
            </a:extLst>
          </p:cNvPr>
          <p:cNvSpPr txBox="1"/>
          <p:nvPr/>
        </p:nvSpPr>
        <p:spPr>
          <a:xfrm>
            <a:off x="9132421" y="5133918"/>
            <a:ext cx="1824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Cerberus</a:t>
            </a:r>
            <a:endParaRPr lang="en-SG" sz="1400" b="1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Enterprise-grade protection for secure, compliant digital trade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2B3C37-A084-E26A-F45F-571635850E51}"/>
              </a:ext>
            </a:extLst>
          </p:cNvPr>
          <p:cNvSpPr txBox="1"/>
          <p:nvPr/>
        </p:nvSpPr>
        <p:spPr>
          <a:xfrm>
            <a:off x="1162085" y="5133918"/>
            <a:ext cx="1824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Portolan</a:t>
            </a: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Mapping today’s trade reality to unlock tomorrow’s digital operations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B32959-5D70-B5E2-D6C6-E70103E00D95}"/>
              </a:ext>
            </a:extLst>
          </p:cNvPr>
          <p:cNvSpPr txBox="1"/>
          <p:nvPr/>
        </p:nvSpPr>
        <p:spPr>
          <a:xfrm>
            <a:off x="3321599" y="5133918"/>
            <a:ext cx="18242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Prometheus</a:t>
            </a:r>
            <a:endParaRPr lang="en-SG" sz="1400" b="1" dirty="0">
              <a:solidFill>
                <a:srgbClr val="000048"/>
              </a:solidFill>
              <a:latin typeface="Poppins ExtraLight" pitchFamily="2" charset="77"/>
              <a:cs typeface="Poppins ExtraLight" pitchFamily="2" charset="77"/>
            </a:endParaRPr>
          </a:p>
          <a:p>
            <a:pPr algn="ctr"/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Intelligent automation for streamlined trade documentation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FC86D0-6236-F9B5-3623-2382230C94FF}"/>
              </a:ext>
            </a:extLst>
          </p:cNvPr>
          <p:cNvSpPr/>
          <p:nvPr/>
        </p:nvSpPr>
        <p:spPr>
          <a:xfrm>
            <a:off x="788019" y="3428198"/>
            <a:ext cx="4693095" cy="3061812"/>
          </a:xfrm>
          <a:prstGeom prst="rect">
            <a:avLst/>
          </a:prstGeom>
          <a:noFill/>
          <a:ln>
            <a:solidFill>
              <a:srgbClr val="0000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D0C70B6-FF83-61FA-8B90-CAF0B95B0FE6}"/>
              </a:ext>
            </a:extLst>
          </p:cNvPr>
          <p:cNvSpPr/>
          <p:nvPr/>
        </p:nvSpPr>
        <p:spPr>
          <a:xfrm>
            <a:off x="6594087" y="3428198"/>
            <a:ext cx="4693095" cy="3061812"/>
          </a:xfrm>
          <a:prstGeom prst="rect">
            <a:avLst/>
          </a:prstGeom>
          <a:noFill/>
          <a:ln>
            <a:solidFill>
              <a:srgbClr val="0000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3A56306-D85A-D68C-8A66-57E0C9A5A4A6}"/>
              </a:ext>
            </a:extLst>
          </p:cNvPr>
          <p:cNvSpPr/>
          <p:nvPr/>
        </p:nvSpPr>
        <p:spPr>
          <a:xfrm>
            <a:off x="8150485" y="3227316"/>
            <a:ext cx="1676404" cy="4168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B9C923E-D781-14A9-F7C4-A22AB6918B3A}"/>
              </a:ext>
            </a:extLst>
          </p:cNvPr>
          <p:cNvSpPr/>
          <p:nvPr/>
        </p:nvSpPr>
        <p:spPr>
          <a:xfrm>
            <a:off x="1639092" y="3227316"/>
            <a:ext cx="3042963" cy="4168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9F1D85-9EB8-4354-C0A4-6D0BDF829B6B}"/>
              </a:ext>
            </a:extLst>
          </p:cNvPr>
          <p:cNvSpPr txBox="1"/>
          <p:nvPr/>
        </p:nvSpPr>
        <p:spPr>
          <a:xfrm>
            <a:off x="844893" y="2076177"/>
            <a:ext cx="10502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dirty="0" err="1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LogChain’s</a:t>
            </a:r>
            <a:r>
              <a:rPr lang="en-SG" sz="1400" dirty="0">
                <a:solidFill>
                  <a:srgbClr val="000048"/>
                </a:solidFill>
                <a:latin typeface="Poppins ExtraLight" pitchFamily="2" charset="77"/>
                <a:cs typeface="Poppins ExtraLight" pitchFamily="2" charset="77"/>
              </a:rPr>
              <a:t> products address different moments in the trade journey — from understanding reality, to executing faster, to seeing risk early, to protecting outcomes that must stand up to scrutiny.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D47D7D-79EA-4F23-7223-2166F101131F}"/>
              </a:ext>
            </a:extLst>
          </p:cNvPr>
          <p:cNvSpPr txBox="1"/>
          <p:nvPr/>
        </p:nvSpPr>
        <p:spPr>
          <a:xfrm>
            <a:off x="1704514" y="3243532"/>
            <a:ext cx="297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Enablers for Foundation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F23F54-5A4D-F686-F0A9-1B11E324E8F4}"/>
              </a:ext>
            </a:extLst>
          </p:cNvPr>
          <p:cNvSpPr txBox="1"/>
          <p:nvPr/>
        </p:nvSpPr>
        <p:spPr>
          <a:xfrm>
            <a:off x="1794451" y="1317705"/>
            <a:ext cx="8603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From Principle to Practice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82B460-1470-42CE-94E0-0FFAFFD1C50E}"/>
              </a:ext>
            </a:extLst>
          </p:cNvPr>
          <p:cNvSpPr txBox="1"/>
          <p:nvPr/>
        </p:nvSpPr>
        <p:spPr>
          <a:xfrm>
            <a:off x="8136777" y="3274788"/>
            <a:ext cx="16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solidFill>
                  <a:srgbClr val="000048"/>
                </a:solidFill>
                <a:latin typeface="Poppins SemiBold" pitchFamily="2" charset="77"/>
                <a:cs typeface="Poppins SemiBold" pitchFamily="2" charset="77"/>
              </a:rPr>
              <a:t>Value-Add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75F173-60CF-6DB1-CE08-90C5F1DDC548}"/>
              </a:ext>
            </a:extLst>
          </p:cNvPr>
          <p:cNvSpPr txBox="1"/>
          <p:nvPr/>
        </p:nvSpPr>
        <p:spPr>
          <a:xfrm>
            <a:off x="944553" y="3649467"/>
            <a:ext cx="443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i="1" dirty="0">
                <a:solidFill>
                  <a:srgbClr val="000048"/>
                </a:solidFill>
                <a:latin typeface="Poppins Light" pitchFamily="2" charset="77"/>
                <a:cs typeface="Poppins Light" pitchFamily="2" charset="77"/>
              </a:rPr>
              <a:t>Efficiency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41EB7E-583C-E102-8834-F56901C28773}"/>
              </a:ext>
            </a:extLst>
          </p:cNvPr>
          <p:cNvSpPr txBox="1"/>
          <p:nvPr/>
        </p:nvSpPr>
        <p:spPr>
          <a:xfrm>
            <a:off x="6724614" y="3644120"/>
            <a:ext cx="4432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i="1" dirty="0">
                <a:solidFill>
                  <a:srgbClr val="000048"/>
                </a:solidFill>
                <a:latin typeface="Poppins Light" pitchFamily="2" charset="77"/>
                <a:cs typeface="Poppins Light" pitchFamily="2" charset="77"/>
              </a:rPr>
              <a:t>Info &amp; Security</a:t>
            </a:r>
          </a:p>
        </p:txBody>
      </p: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53966519-EFB9-ABBF-7A6A-6DA8E8ACE5F3}"/>
              </a:ext>
            </a:extLst>
          </p:cNvPr>
          <p:cNvCxnSpPr>
            <a:cxnSpLocks/>
            <a:stCxn id="49" idx="2"/>
            <a:endCxn id="50" idx="0"/>
          </p:cNvCxnSpPr>
          <p:nvPr/>
        </p:nvCxnSpPr>
        <p:spPr>
          <a:xfrm rot="5400000">
            <a:off x="4322576" y="1470107"/>
            <a:ext cx="644135" cy="2902715"/>
          </a:xfrm>
          <a:prstGeom prst="bentConnector3">
            <a:avLst>
              <a:gd name="adj1" fmla="val 50000"/>
            </a:avLst>
          </a:prstGeom>
          <a:ln>
            <a:solidFill>
              <a:srgbClr val="0000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CABD72D8-AF08-ACB9-4586-D030C9F81ED4}"/>
              </a:ext>
            </a:extLst>
          </p:cNvPr>
          <p:cNvCxnSpPr>
            <a:cxnSpLocks/>
            <a:stCxn id="49" idx="2"/>
            <a:endCxn id="52" idx="0"/>
          </p:cNvCxnSpPr>
          <p:nvPr/>
        </p:nvCxnSpPr>
        <p:spPr>
          <a:xfrm rot="16200000" flipH="1">
            <a:off x="7183318" y="1512078"/>
            <a:ext cx="675391" cy="2850027"/>
          </a:xfrm>
          <a:prstGeom prst="bentConnector3">
            <a:avLst>
              <a:gd name="adj1" fmla="val 47725"/>
            </a:avLst>
          </a:prstGeom>
          <a:ln>
            <a:solidFill>
              <a:srgbClr val="0000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A blue circle with dots and circles&#10;&#10;AI-generated content may be incorrect.">
            <a:extLst>
              <a:ext uri="{FF2B5EF4-FFF2-40B4-BE49-F238E27FC236}">
                <a16:creationId xmlns:a16="http://schemas.microsoft.com/office/drawing/2014/main" id="{A2B8DFB1-7D7A-91D8-0330-9BC3C07048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631" y="4263699"/>
            <a:ext cx="848722" cy="848722"/>
          </a:xfrm>
          <a:prstGeom prst="rect">
            <a:avLst/>
          </a:prstGeom>
        </p:spPr>
      </p:pic>
      <p:pic>
        <p:nvPicPr>
          <p:cNvPr id="58" name="Picture 57" descr="A blue logo with a black background&#10;&#10;AI-generated content may be incorrect.">
            <a:extLst>
              <a:ext uri="{FF2B5EF4-FFF2-40B4-BE49-F238E27FC236}">
                <a16:creationId xmlns:a16="http://schemas.microsoft.com/office/drawing/2014/main" id="{3DE62A46-B34A-BDF2-2DCE-B6BB098CA3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210" y="4074168"/>
            <a:ext cx="1246835" cy="124683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E67447E-5A22-22E2-1728-4AACE1B634DD}"/>
              </a:ext>
            </a:extLst>
          </p:cNvPr>
          <p:cNvSpPr txBox="1"/>
          <p:nvPr/>
        </p:nvSpPr>
        <p:spPr>
          <a:xfrm>
            <a:off x="3442639" y="859891"/>
            <a:ext cx="530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000048"/>
                </a:solidFill>
                <a:latin typeface="Poppins" pitchFamily="2" charset="77"/>
                <a:cs typeface="Poppins" pitchFamily="2" charset="77"/>
              </a:rPr>
              <a:t>Product Roadmap:</a:t>
            </a:r>
          </a:p>
        </p:txBody>
      </p:sp>
      <p:pic>
        <p:nvPicPr>
          <p:cNvPr id="60" name="Picture 59" descr="A blue star in a circle&#10;&#10;AI-generated content may be incorrect.">
            <a:extLst>
              <a:ext uri="{FF2B5EF4-FFF2-40B4-BE49-F238E27FC236}">
                <a16:creationId xmlns:a16="http://schemas.microsoft.com/office/drawing/2014/main" id="{A77A1F02-7FA7-90BA-8666-E417BD5E10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040" y="4140439"/>
            <a:ext cx="1114292" cy="1114292"/>
          </a:xfrm>
          <a:prstGeom prst="rect">
            <a:avLst/>
          </a:prstGeom>
        </p:spPr>
      </p:pic>
      <p:pic>
        <p:nvPicPr>
          <p:cNvPr id="64" name="Picture 63" descr="A blue flame with lines and dots&#10;&#10;AI-generated content may be incorrect.">
            <a:extLst>
              <a:ext uri="{FF2B5EF4-FFF2-40B4-BE49-F238E27FC236}">
                <a16:creationId xmlns:a16="http://schemas.microsoft.com/office/drawing/2014/main" id="{AA1749C6-FD83-A0F3-02D4-AFB5770F3AD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515" y="4048943"/>
            <a:ext cx="1116868" cy="11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0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/>
      <p:bldP spid="42" grpId="1"/>
      <p:bldP spid="43" grpId="1"/>
      <p:bldP spid="44" grpId="1"/>
      <p:bldP spid="45" grpId="0" animBg="1"/>
      <p:bldP spid="46" grpId="0" animBg="1"/>
      <p:bldP spid="50" grpId="0"/>
      <p:bldP spid="52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A23BE-600B-D54B-BEDB-02995BFE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BF43B039-EE10-7961-B81F-81000C1544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137953"/>
            <a:ext cx="12192000" cy="18317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8B238-D783-10B9-6CA3-F66A100E15EA}"/>
              </a:ext>
            </a:extLst>
          </p:cNvPr>
          <p:cNvSpPr txBox="1"/>
          <p:nvPr/>
        </p:nvSpPr>
        <p:spPr>
          <a:xfrm>
            <a:off x="2688590" y="7350181"/>
            <a:ext cx="8844783" cy="2585323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None/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The data and documents never caught up</a:t>
            </a:r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80156-2A75-395F-DF7F-A5100B466B25}"/>
              </a:ext>
            </a:extLst>
          </p:cNvPr>
          <p:cNvSpPr txBox="1"/>
          <p:nvPr/>
        </p:nvSpPr>
        <p:spPr>
          <a:xfrm>
            <a:off x="869641" y="1896856"/>
            <a:ext cx="10452718" cy="1569660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None/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sz="4800" dirty="0"/>
              <a:t>Global physical trade is vast</a:t>
            </a:r>
          </a:p>
          <a:p>
            <a:r>
              <a:rPr lang="en-US" sz="4800" dirty="0"/>
              <a:t>~US$26T/year</a:t>
            </a:r>
            <a:endParaRPr lang="en-SG" sz="4800" dirty="0"/>
          </a:p>
        </p:txBody>
      </p:sp>
      <p:pic>
        <p:nvPicPr>
          <p:cNvPr id="11" name="Graphic 10" descr="Document outline">
            <a:extLst>
              <a:ext uri="{FF2B5EF4-FFF2-40B4-BE49-F238E27FC236}">
                <a16:creationId xmlns:a16="http://schemas.microsoft.com/office/drawing/2014/main" id="{6BB650FD-B06D-CFE8-5407-E5DB24DDF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5634" y="9314197"/>
            <a:ext cx="914400" cy="914400"/>
          </a:xfrm>
          <a:prstGeom prst="rect">
            <a:avLst/>
          </a:prstGeom>
        </p:spPr>
      </p:pic>
      <p:pic>
        <p:nvPicPr>
          <p:cNvPr id="12" name="Graphic 11" descr="Group of men outline">
            <a:extLst>
              <a:ext uri="{FF2B5EF4-FFF2-40B4-BE49-F238E27FC236}">
                <a16:creationId xmlns:a16="http://schemas.microsoft.com/office/drawing/2014/main" id="{A5D614CC-ED19-D327-52C2-8F41F5E15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10529475"/>
            <a:ext cx="914400" cy="914400"/>
          </a:xfrm>
          <a:prstGeom prst="rect">
            <a:avLst/>
          </a:prstGeom>
        </p:spPr>
      </p:pic>
      <p:pic>
        <p:nvPicPr>
          <p:cNvPr id="13" name="Graphic 12" descr="Filing Box Archive outline">
            <a:extLst>
              <a:ext uri="{FF2B5EF4-FFF2-40B4-BE49-F238E27FC236}">
                <a16:creationId xmlns:a16="http://schemas.microsoft.com/office/drawing/2014/main" id="{91EC1556-32AB-E093-6F31-EB6928EF0F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91966" y="11626313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955FC-AAC0-649D-D98C-AAFD76F92DF6}"/>
              </a:ext>
            </a:extLst>
          </p:cNvPr>
          <p:cNvSpPr txBox="1"/>
          <p:nvPr/>
        </p:nvSpPr>
        <p:spPr>
          <a:xfrm>
            <a:off x="1899377" y="11525050"/>
            <a:ext cx="2286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~50 paper documents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Per shipment</a:t>
            </a:r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8FD03F-50B8-7F31-A0FA-42ABEA24654F}"/>
              </a:ext>
            </a:extLst>
          </p:cNvPr>
          <p:cNvSpPr txBox="1"/>
          <p:nvPr/>
        </p:nvSpPr>
        <p:spPr>
          <a:xfrm>
            <a:off x="4886258" y="13776882"/>
            <a:ext cx="2419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exchanged with up to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~30 stakeholders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E79F7-D21F-8D61-5AD2-F957A6E56396}"/>
              </a:ext>
            </a:extLst>
          </p:cNvPr>
          <p:cNvSpPr txBox="1"/>
          <p:nvPr/>
        </p:nvSpPr>
        <p:spPr>
          <a:xfrm>
            <a:off x="8005709" y="16460959"/>
            <a:ext cx="2419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&gt;28.5B paper documents printed annually</a:t>
            </a:r>
          </a:p>
        </p:txBody>
      </p:sp>
      <p:pic>
        <p:nvPicPr>
          <p:cNvPr id="2" name="Picture 1" descr="A shelf with colorful boxes&#10;&#10;AI-generated content may be incorrect.">
            <a:extLst>
              <a:ext uri="{FF2B5EF4-FFF2-40B4-BE49-F238E27FC236}">
                <a16:creationId xmlns:a16="http://schemas.microsoft.com/office/drawing/2014/main" id="{7155CD95-508E-5D0E-8A0A-C46F4250F1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577" y="3185490"/>
            <a:ext cx="901637" cy="6258532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8" name="Picture 7" descr="A stack of containers in a container ship&#10;&#10;AI-generated content may be incorrect.">
            <a:extLst>
              <a:ext uri="{FF2B5EF4-FFF2-40B4-BE49-F238E27FC236}">
                <a16:creationId xmlns:a16="http://schemas.microsoft.com/office/drawing/2014/main" id="{D5F80A42-420A-831F-081D-B9E1BA2B27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663" y="1250630"/>
            <a:ext cx="800531" cy="474040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18" name="Picture 17" descr="A stack of colorful boxes&#10;&#10;AI-generated content may be incorrect.">
            <a:extLst>
              <a:ext uri="{FF2B5EF4-FFF2-40B4-BE49-F238E27FC236}">
                <a16:creationId xmlns:a16="http://schemas.microsoft.com/office/drawing/2014/main" id="{EE8AFB7F-68A2-51F9-9A02-EB9C5D6F18D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729" y="5032650"/>
            <a:ext cx="1482970" cy="365070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20" name="Picture 19" descr="A blue container with red and white stripes&#10;&#10;AI-generated content may be incorrect.">
            <a:extLst>
              <a:ext uri="{FF2B5EF4-FFF2-40B4-BE49-F238E27FC236}">
                <a16:creationId xmlns:a16="http://schemas.microsoft.com/office/drawing/2014/main" id="{BA232859-03BE-6BFF-C5C3-B4CBE0EBA29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831" y="4046711"/>
            <a:ext cx="707744" cy="385508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17" name="Picture 16" descr="A container ship with cranes&#10;&#10;AI-generated content may be incorrect.">
            <a:extLst>
              <a:ext uri="{FF2B5EF4-FFF2-40B4-BE49-F238E27FC236}">
                <a16:creationId xmlns:a16="http://schemas.microsoft.com/office/drawing/2014/main" id="{4A7180EA-0B9C-60E0-7C07-41B6AE8AF2C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0657" y="5799523"/>
            <a:ext cx="26602712" cy="15221185"/>
          </a:xfrm>
          <a:prstGeom prst="rect">
            <a:avLst/>
          </a:prstGeom>
        </p:spPr>
      </p:pic>
      <p:pic>
        <p:nvPicPr>
          <p:cNvPr id="3" name="Picture 2" descr="A stack of containers on a shelf&#10;&#10;AI-generated content may be incorrect.">
            <a:extLst>
              <a:ext uri="{FF2B5EF4-FFF2-40B4-BE49-F238E27FC236}">
                <a16:creationId xmlns:a16="http://schemas.microsoft.com/office/drawing/2014/main" id="{742DBE4E-5A1F-A927-A508-6F8D09926F8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37" y="-1024583"/>
            <a:ext cx="824707" cy="6057233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37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92633-07AC-9157-5A8D-423323361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C4E32788-240E-BF9D-63EF-40288B8776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551117"/>
            <a:ext cx="12192000" cy="183175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F621FF-4D10-91ED-2BD7-51B9256B84E0}"/>
              </a:ext>
            </a:extLst>
          </p:cNvPr>
          <p:cNvSpPr txBox="1"/>
          <p:nvPr/>
        </p:nvSpPr>
        <p:spPr>
          <a:xfrm>
            <a:off x="869641" y="1233605"/>
            <a:ext cx="10452718" cy="1446550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None/>
              <a:defRPr sz="4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Global physical trade is vast</a:t>
            </a:r>
          </a:p>
          <a:p>
            <a:r>
              <a:rPr lang="en-US" dirty="0"/>
              <a:t>~US$26T/year</a:t>
            </a:r>
            <a:endParaRPr lang="en-SG" dirty="0"/>
          </a:p>
        </p:txBody>
      </p:sp>
      <p:pic>
        <p:nvPicPr>
          <p:cNvPr id="3" name="Graphic 2" descr="Document outline">
            <a:extLst>
              <a:ext uri="{FF2B5EF4-FFF2-40B4-BE49-F238E27FC236}">
                <a16:creationId xmlns:a16="http://schemas.microsoft.com/office/drawing/2014/main" id="{A02AF362-4D2C-A17F-A0BA-FB4D836AF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5634" y="3213077"/>
            <a:ext cx="914400" cy="914400"/>
          </a:xfrm>
          <a:prstGeom prst="rect">
            <a:avLst/>
          </a:prstGeom>
          <a:effectLst>
            <a:outerShdw blurRad="76200" dist="50800" dir="73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 descr="Group of men outline">
            <a:extLst>
              <a:ext uri="{FF2B5EF4-FFF2-40B4-BE49-F238E27FC236}">
                <a16:creationId xmlns:a16="http://schemas.microsoft.com/office/drawing/2014/main" id="{CBD62338-AA7C-DD0A-DCC2-3BDB270AD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3213077"/>
            <a:ext cx="914400" cy="914400"/>
          </a:xfrm>
          <a:prstGeom prst="rect">
            <a:avLst/>
          </a:prstGeom>
          <a:effectLst>
            <a:outerShdw blurRad="76200" dist="50800" dir="73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Filing Box Archive outline">
            <a:extLst>
              <a:ext uri="{FF2B5EF4-FFF2-40B4-BE49-F238E27FC236}">
                <a16:creationId xmlns:a16="http://schemas.microsoft.com/office/drawing/2014/main" id="{1472ED4B-0C8E-8ED7-41E4-7E5710F0E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91966" y="3263446"/>
            <a:ext cx="914400" cy="914400"/>
          </a:xfrm>
          <a:prstGeom prst="rect">
            <a:avLst/>
          </a:prstGeom>
          <a:effectLst>
            <a:outerShdw blurRad="76200" dist="50800" dir="732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812187-8529-F102-2095-FE5C2F8637D2}"/>
              </a:ext>
            </a:extLst>
          </p:cNvPr>
          <p:cNvSpPr txBox="1"/>
          <p:nvPr/>
        </p:nvSpPr>
        <p:spPr>
          <a:xfrm>
            <a:off x="1899377" y="4301832"/>
            <a:ext cx="2286913" cy="1015663"/>
          </a:xfrm>
          <a:prstGeom prst="rect">
            <a:avLst/>
          </a:prstGeom>
          <a:noFill/>
          <a:effectLst>
            <a:outerShdw blurRad="76200" dist="50800" dir="732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~50 paper documents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Per shipment</a:t>
            </a:r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058B-5DD5-8293-A189-C96778157CE1}"/>
              </a:ext>
            </a:extLst>
          </p:cNvPr>
          <p:cNvSpPr txBox="1"/>
          <p:nvPr/>
        </p:nvSpPr>
        <p:spPr>
          <a:xfrm>
            <a:off x="4886258" y="4301832"/>
            <a:ext cx="2419483" cy="1015663"/>
          </a:xfrm>
          <a:prstGeom prst="rect">
            <a:avLst/>
          </a:prstGeom>
          <a:noFill/>
          <a:effectLst>
            <a:outerShdw blurRad="76200" dist="50800" dir="732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exchanged with up to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~30 stakeholders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20BAAD-5CFA-0039-101C-A8359B11576D}"/>
              </a:ext>
            </a:extLst>
          </p:cNvPr>
          <p:cNvSpPr txBox="1"/>
          <p:nvPr/>
        </p:nvSpPr>
        <p:spPr>
          <a:xfrm>
            <a:off x="8005709" y="4301832"/>
            <a:ext cx="2419482" cy="1015663"/>
          </a:xfrm>
          <a:prstGeom prst="rect">
            <a:avLst/>
          </a:prstGeom>
          <a:noFill/>
          <a:effectLst>
            <a:outerShdw blurRad="76200" dist="50800" dir="732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&gt;28.5B paper documents printed annually</a:t>
            </a:r>
          </a:p>
        </p:txBody>
      </p:sp>
      <p:pic>
        <p:nvPicPr>
          <p:cNvPr id="2" name="Picture 1" descr="A shelf with colorful boxes&#10;&#10;AI-generated content may be incorrect.">
            <a:extLst>
              <a:ext uri="{FF2B5EF4-FFF2-40B4-BE49-F238E27FC236}">
                <a16:creationId xmlns:a16="http://schemas.microsoft.com/office/drawing/2014/main" id="{AB32CB32-42CD-EC4A-D02E-597993EC6B8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577" y="-9426942"/>
            <a:ext cx="901637" cy="6258532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5" name="Picture 4" descr="A stack of containers in a container ship&#10;&#10;AI-generated content may be incorrect.">
            <a:extLst>
              <a:ext uri="{FF2B5EF4-FFF2-40B4-BE49-F238E27FC236}">
                <a16:creationId xmlns:a16="http://schemas.microsoft.com/office/drawing/2014/main" id="{28AE478C-0983-EDEB-C4A0-E67D110578A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663" y="-6864948"/>
            <a:ext cx="800531" cy="474040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10" name="Picture 9" descr="A stack of colorful boxes&#10;&#10;AI-generated content may be incorrect.">
            <a:extLst>
              <a:ext uri="{FF2B5EF4-FFF2-40B4-BE49-F238E27FC236}">
                <a16:creationId xmlns:a16="http://schemas.microsoft.com/office/drawing/2014/main" id="{AFB1FA45-FDDF-1485-140E-33D1D5BCC65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786" y="-6410811"/>
            <a:ext cx="1482970" cy="365070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16" name="Picture 15" descr="A blue container with red and white stripes&#10;&#10;AI-generated content may be incorrect.">
            <a:extLst>
              <a:ext uri="{FF2B5EF4-FFF2-40B4-BE49-F238E27FC236}">
                <a16:creationId xmlns:a16="http://schemas.microsoft.com/office/drawing/2014/main" id="{56F1DD30-A258-805D-35DD-5516C1B265C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831" y="-4939219"/>
            <a:ext cx="707744" cy="3855080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  <p:pic>
        <p:nvPicPr>
          <p:cNvPr id="15" name="Picture 14" descr="A container ship with cranes&#10;&#10;AI-generated content may be incorrect.">
            <a:extLst>
              <a:ext uri="{FF2B5EF4-FFF2-40B4-BE49-F238E27FC236}">
                <a16:creationId xmlns:a16="http://schemas.microsoft.com/office/drawing/2014/main" id="{795F8665-768F-8E6A-A4B7-6BDA16A2503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0657" y="1005850"/>
            <a:ext cx="26602712" cy="15221185"/>
          </a:xfrm>
          <a:prstGeom prst="rect">
            <a:avLst/>
          </a:prstGeom>
        </p:spPr>
      </p:pic>
      <p:pic>
        <p:nvPicPr>
          <p:cNvPr id="4" name="Picture 3" descr="A stack of containers on a shelf&#10;&#10;AI-generated content may be incorrect.">
            <a:extLst>
              <a:ext uri="{FF2B5EF4-FFF2-40B4-BE49-F238E27FC236}">
                <a16:creationId xmlns:a16="http://schemas.microsoft.com/office/drawing/2014/main" id="{22385A2E-7B9A-4A33-E260-1D3C8C61D5A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37" y="-6410811"/>
            <a:ext cx="824707" cy="6057233"/>
          </a:xfrm>
          <a:prstGeom prst="rect">
            <a:avLst/>
          </a:prstGeom>
          <a:noFill/>
          <a:effectLst>
            <a:outerShdw blurRad="597449" dist="216038" dir="9060000" sx="107991" sy="107991" algn="tr" rotWithShape="0">
              <a:prstClr val="black">
                <a:alpha val="21688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357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EB734-5872-7A9C-0404-D886158C7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B2F4B90F-F2DE-FA1C-9283-C35A955FD7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39942"/>
            <a:ext cx="12192000" cy="18317591"/>
          </a:xfrm>
          <a:prstGeom prst="rect">
            <a:avLst/>
          </a:prstGeom>
        </p:spPr>
      </p:pic>
      <p:pic>
        <p:nvPicPr>
          <p:cNvPr id="7" name="Picture 6" descr="A large container ship with many containers&#10;&#10;AI-generated content may be incorrect.">
            <a:extLst>
              <a:ext uri="{FF2B5EF4-FFF2-40B4-BE49-F238E27FC236}">
                <a16:creationId xmlns:a16="http://schemas.microsoft.com/office/drawing/2014/main" id="{AFC7E152-0778-7088-1306-FF1D577383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0" y="-15258162"/>
            <a:ext cx="9949181" cy="149479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CCCC42-123A-9CFE-34C7-F029AF5D2B1F}"/>
              </a:ext>
            </a:extLst>
          </p:cNvPr>
          <p:cNvSpPr txBox="1"/>
          <p:nvPr/>
        </p:nvSpPr>
        <p:spPr>
          <a:xfrm>
            <a:off x="869641" y="1233605"/>
            <a:ext cx="10452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Global physical trade is vast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~US$26T/year</a:t>
            </a:r>
            <a:endParaRPr lang="en-SG" sz="4400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5" name="Graphic 24" descr="Document outline">
            <a:extLst>
              <a:ext uri="{FF2B5EF4-FFF2-40B4-BE49-F238E27FC236}">
                <a16:creationId xmlns:a16="http://schemas.microsoft.com/office/drawing/2014/main" id="{7CB1BFF7-3C54-9203-C016-87FBADF49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5634" y="3213077"/>
            <a:ext cx="914400" cy="914400"/>
          </a:xfrm>
          <a:prstGeom prst="rect">
            <a:avLst/>
          </a:prstGeom>
        </p:spPr>
      </p:pic>
      <p:pic>
        <p:nvPicPr>
          <p:cNvPr id="26" name="Graphic 25" descr="Group of men outline">
            <a:extLst>
              <a:ext uri="{FF2B5EF4-FFF2-40B4-BE49-F238E27FC236}">
                <a16:creationId xmlns:a16="http://schemas.microsoft.com/office/drawing/2014/main" id="{98B7166C-C237-5DD6-9D06-A92C84C8C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3213077"/>
            <a:ext cx="914400" cy="914400"/>
          </a:xfrm>
          <a:prstGeom prst="rect">
            <a:avLst/>
          </a:prstGeom>
        </p:spPr>
      </p:pic>
      <p:pic>
        <p:nvPicPr>
          <p:cNvPr id="27" name="Graphic 26" descr="Filing Box Archive outline">
            <a:extLst>
              <a:ext uri="{FF2B5EF4-FFF2-40B4-BE49-F238E27FC236}">
                <a16:creationId xmlns:a16="http://schemas.microsoft.com/office/drawing/2014/main" id="{A519ADB4-57F9-385B-02B7-16D55053C1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91966" y="3263446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508DE49-13D5-6491-7E12-014CCB448814}"/>
              </a:ext>
            </a:extLst>
          </p:cNvPr>
          <p:cNvSpPr txBox="1"/>
          <p:nvPr/>
        </p:nvSpPr>
        <p:spPr>
          <a:xfrm>
            <a:off x="1899377" y="4301832"/>
            <a:ext cx="2286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~50 paper documents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Per shipment</a:t>
            </a:r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9AD2D4-5132-378A-C080-455257281324}"/>
              </a:ext>
            </a:extLst>
          </p:cNvPr>
          <p:cNvSpPr txBox="1"/>
          <p:nvPr/>
        </p:nvSpPr>
        <p:spPr>
          <a:xfrm>
            <a:off x="4886258" y="4301832"/>
            <a:ext cx="2419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exchanged with up to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~30 stakeholders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4F5FE8-95EE-C934-BFF1-3DD3C381AB59}"/>
              </a:ext>
            </a:extLst>
          </p:cNvPr>
          <p:cNvSpPr txBox="1"/>
          <p:nvPr/>
        </p:nvSpPr>
        <p:spPr>
          <a:xfrm>
            <a:off x="8005709" y="4301832"/>
            <a:ext cx="2419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&gt;28.5B paper documents printed annually</a:t>
            </a:r>
          </a:p>
        </p:txBody>
      </p:sp>
      <p:pic>
        <p:nvPicPr>
          <p:cNvPr id="23" name="Picture 22" descr="A container ship with cranes&#10;&#10;AI-generated content may be incorrect.">
            <a:extLst>
              <a:ext uri="{FF2B5EF4-FFF2-40B4-BE49-F238E27FC236}">
                <a16:creationId xmlns:a16="http://schemas.microsoft.com/office/drawing/2014/main" id="{D802F7D9-C44A-DF30-6AAE-4CBA63EF018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0657" y="-5660216"/>
            <a:ext cx="26602712" cy="152211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B89848-5DAC-E14C-C46C-E32D8071A07C}"/>
              </a:ext>
            </a:extLst>
          </p:cNvPr>
          <p:cNvSpPr txBox="1"/>
          <p:nvPr/>
        </p:nvSpPr>
        <p:spPr>
          <a:xfrm>
            <a:off x="869641" y="2224400"/>
            <a:ext cx="10452718" cy="830997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None/>
              <a:defRPr sz="4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“Trade is modern logistics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D9EB30-C068-798C-BAE6-7B6426BFD92B}"/>
              </a:ext>
            </a:extLst>
          </p:cNvPr>
          <p:cNvSpPr txBox="1"/>
          <p:nvPr/>
        </p:nvSpPr>
        <p:spPr>
          <a:xfrm>
            <a:off x="339569" y="4224160"/>
            <a:ext cx="11512859" cy="830997"/>
          </a:xfrm>
          <a:prstGeom prst="rect">
            <a:avLst/>
          </a:prstGeom>
          <a:noFill/>
          <a:effectLst>
            <a:outerShdw blurRad="83819" dist="52149" dir="7316579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None/>
              <a:defRPr sz="4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wrapped in legacy paperwork.”</a:t>
            </a:r>
            <a:endParaRPr lang="en-SG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7B51AE-777A-866F-4906-CA4DA80954F5}"/>
              </a:ext>
            </a:extLst>
          </p:cNvPr>
          <p:cNvSpPr txBox="1"/>
          <p:nvPr/>
        </p:nvSpPr>
        <p:spPr>
          <a:xfrm>
            <a:off x="869641" y="-2072859"/>
            <a:ext cx="104527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Trade &amp; Logistics is complex,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2F2CF3-01A5-FEEF-5C60-6B14A7B54F54}"/>
              </a:ext>
            </a:extLst>
          </p:cNvPr>
          <p:cNvSpPr txBox="1"/>
          <p:nvPr/>
        </p:nvSpPr>
        <p:spPr>
          <a:xfrm>
            <a:off x="869641" y="18077195"/>
            <a:ext cx="1045271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with fragmented, duplicated, untrusted data.</a:t>
            </a:r>
          </a:p>
        </p:txBody>
      </p:sp>
      <p:pic>
        <p:nvPicPr>
          <p:cNvPr id="12" name="Picture 11" descr="A stack of files and folders&#10;&#10;AI-generated content may be incorrect.">
            <a:extLst>
              <a:ext uri="{FF2B5EF4-FFF2-40B4-BE49-F238E27FC236}">
                <a16:creationId xmlns:a16="http://schemas.microsoft.com/office/drawing/2014/main" id="{8B1B9A3F-4118-F89F-1E01-D633DA226D0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0467" y="7098128"/>
            <a:ext cx="16535228" cy="5022366"/>
          </a:xfrm>
          <a:prstGeom prst="rect">
            <a:avLst/>
          </a:prstGeom>
          <a:effectLst>
            <a:outerShdw blurRad="487418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tack of files and folders&#10;&#10;AI-generated content may be incorrect.">
            <a:extLst>
              <a:ext uri="{FF2B5EF4-FFF2-40B4-BE49-F238E27FC236}">
                <a16:creationId xmlns:a16="http://schemas.microsoft.com/office/drawing/2014/main" id="{5118B87D-6CB1-1882-7758-7FB48DF0C12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0467" y="6430750"/>
            <a:ext cx="16535228" cy="5022366"/>
          </a:xfrm>
          <a:prstGeom prst="rect">
            <a:avLst/>
          </a:prstGeom>
          <a:effectLst>
            <a:outerShdw blurRad="485408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96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5AED8-BAE7-E399-6CAF-0734A9C85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ntainer ship with cranes&#10;&#10;AI-generated content may be incorrect.">
            <a:extLst>
              <a:ext uri="{FF2B5EF4-FFF2-40B4-BE49-F238E27FC236}">
                <a16:creationId xmlns:a16="http://schemas.microsoft.com/office/drawing/2014/main" id="{2AD0B452-B7CD-ABAF-448F-5C7B0844B0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0657" y="-15745192"/>
            <a:ext cx="26602712" cy="15221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F4563C-A0FD-BC28-E0F9-138A06793B22}"/>
              </a:ext>
            </a:extLst>
          </p:cNvPr>
          <p:cNvSpPr txBox="1"/>
          <p:nvPr/>
        </p:nvSpPr>
        <p:spPr>
          <a:xfrm>
            <a:off x="869641" y="2174069"/>
            <a:ext cx="104527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Trade &amp; logistics is complex,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FCB1D-F7F1-37B6-4699-E49FEEF313D2}"/>
              </a:ext>
            </a:extLst>
          </p:cNvPr>
          <p:cNvSpPr txBox="1"/>
          <p:nvPr/>
        </p:nvSpPr>
        <p:spPr>
          <a:xfrm>
            <a:off x="869641" y="-601245"/>
            <a:ext cx="1045271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“Trade is modern logistics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AECE7A-A21F-5A52-7415-FD1BAE763247}"/>
              </a:ext>
            </a:extLst>
          </p:cNvPr>
          <p:cNvSpPr txBox="1"/>
          <p:nvPr/>
        </p:nvSpPr>
        <p:spPr>
          <a:xfrm>
            <a:off x="339569" y="-10285"/>
            <a:ext cx="11512859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wrapped in legacy paperwork.”</a:t>
            </a:r>
            <a:endParaRPr lang="en-SG" sz="48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2570C-72C9-9F69-52A0-3F3463C3341C}"/>
              </a:ext>
            </a:extLst>
          </p:cNvPr>
          <p:cNvSpPr txBox="1"/>
          <p:nvPr/>
        </p:nvSpPr>
        <p:spPr>
          <a:xfrm>
            <a:off x="869641" y="2953517"/>
            <a:ext cx="1045271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with fragmented, duplicated, untrusted data.</a:t>
            </a:r>
          </a:p>
        </p:txBody>
      </p:sp>
      <p:pic>
        <p:nvPicPr>
          <p:cNvPr id="4" name="Picture 3" descr="A stack of files and folders&#10;&#10;AI-generated content may be incorrect.">
            <a:extLst>
              <a:ext uri="{FF2B5EF4-FFF2-40B4-BE49-F238E27FC236}">
                <a16:creationId xmlns:a16="http://schemas.microsoft.com/office/drawing/2014/main" id="{704B051E-AA93-8BA7-8066-C6601CE6EA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0467" y="3341413"/>
            <a:ext cx="16535228" cy="5022366"/>
          </a:xfrm>
          <a:prstGeom prst="rect">
            <a:avLst/>
          </a:prstGeom>
          <a:effectLst>
            <a:outerShdw blurRad="487418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stack of files and folders&#10;&#10;AI-generated content may be incorrect.">
            <a:extLst>
              <a:ext uri="{FF2B5EF4-FFF2-40B4-BE49-F238E27FC236}">
                <a16:creationId xmlns:a16="http://schemas.microsoft.com/office/drawing/2014/main" id="{0D808B51-5505-BB3B-A054-2A66EBC852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0467" y="-2875398"/>
            <a:ext cx="16535228" cy="5022366"/>
          </a:xfrm>
          <a:prstGeom prst="rect">
            <a:avLst/>
          </a:prstGeom>
          <a:effectLst>
            <a:outerShdw blurRad="485408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969D5E-28E8-FC97-E6C1-B41BCAFAD19E}"/>
              </a:ext>
            </a:extLst>
          </p:cNvPr>
          <p:cNvSpPr txBox="1"/>
          <p:nvPr/>
        </p:nvSpPr>
        <p:spPr>
          <a:xfrm>
            <a:off x="869641" y="-7371845"/>
            <a:ext cx="104527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Trade &amp; logistics is complex,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CBF98-5A14-AD59-A1DD-3FE21E1CD843}"/>
              </a:ext>
            </a:extLst>
          </p:cNvPr>
          <p:cNvSpPr txBox="1"/>
          <p:nvPr/>
        </p:nvSpPr>
        <p:spPr>
          <a:xfrm>
            <a:off x="869641" y="11479953"/>
            <a:ext cx="1045271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with many stakeholders,</a:t>
            </a:r>
          </a:p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and one core problem: </a:t>
            </a:r>
            <a:r>
              <a:rPr lang="en-SG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7E4105-C622-A04D-E239-368C98455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044" y="-3273353"/>
            <a:ext cx="1759970" cy="1759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515B1-D019-8FB1-EDD1-F5BF6E1A42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4169" y="-6742246"/>
            <a:ext cx="1759970" cy="1759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637B62-BA7E-3B33-8F5B-8A7A40BCF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637" y="-4357506"/>
            <a:ext cx="1759970" cy="1759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47EAE8-1FC1-3A9E-C5EF-4418A5570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5166" y="-5898786"/>
            <a:ext cx="1759970" cy="17599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B69D23-13DD-A153-CCBE-E52A672719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6048" y="-5079179"/>
            <a:ext cx="1759970" cy="17599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875ACA8-2914-DF18-322B-FB440ACDEE9D}"/>
              </a:ext>
            </a:extLst>
          </p:cNvPr>
          <p:cNvSpPr txBox="1"/>
          <p:nvPr/>
        </p:nvSpPr>
        <p:spPr>
          <a:xfrm>
            <a:off x="632572" y="-1356815"/>
            <a:ext cx="2286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CEO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29CF30-E2EF-A537-FB12-21E27CEE1B23}"/>
              </a:ext>
            </a:extLst>
          </p:cNvPr>
          <p:cNvSpPr txBox="1"/>
          <p:nvPr/>
        </p:nvSpPr>
        <p:spPr>
          <a:xfrm>
            <a:off x="2714858" y="-1717738"/>
            <a:ext cx="228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WAREHOUSE</a:t>
            </a:r>
          </a:p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MANAGER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4A7B17-4BA7-C573-4EB8-F757F92774C5}"/>
              </a:ext>
            </a:extLst>
          </p:cNvPr>
          <p:cNvSpPr txBox="1"/>
          <p:nvPr/>
        </p:nvSpPr>
        <p:spPr>
          <a:xfrm>
            <a:off x="9249105" y="-3020814"/>
            <a:ext cx="2286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CTO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0407D8-3AC8-1A44-5E83-1251865C5436}"/>
              </a:ext>
            </a:extLst>
          </p:cNvPr>
          <p:cNvSpPr txBox="1"/>
          <p:nvPr/>
        </p:nvSpPr>
        <p:spPr>
          <a:xfrm>
            <a:off x="4942576" y="-2221420"/>
            <a:ext cx="228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BUSINESS</a:t>
            </a:r>
          </a:p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OWNER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4B5CEF-E313-69C1-2C68-35314906C46B}"/>
              </a:ext>
            </a:extLst>
          </p:cNvPr>
          <p:cNvSpPr txBox="1"/>
          <p:nvPr/>
        </p:nvSpPr>
        <p:spPr>
          <a:xfrm>
            <a:off x="7092319" y="-2612211"/>
            <a:ext cx="228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SUPPLY CHAIN</a:t>
            </a:r>
          </a:p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MANAGER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D0341E-9252-7058-94C9-CB8AFE6EABD9}"/>
              </a:ext>
            </a:extLst>
          </p:cNvPr>
          <p:cNvSpPr txBox="1"/>
          <p:nvPr/>
        </p:nvSpPr>
        <p:spPr>
          <a:xfrm>
            <a:off x="8633135" y="12218616"/>
            <a:ext cx="21412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254250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34C5C-C57D-43CA-7102-ED47E7B08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043C3C-B08D-67F6-5979-AC786575901B}"/>
              </a:ext>
            </a:extLst>
          </p:cNvPr>
          <p:cNvSpPr txBox="1"/>
          <p:nvPr/>
        </p:nvSpPr>
        <p:spPr>
          <a:xfrm>
            <a:off x="869641" y="667250"/>
            <a:ext cx="104527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Trade &amp; logistics is complex,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AAB6EC-A3F1-FBF9-0B64-BA5CE4A45FED}"/>
              </a:ext>
            </a:extLst>
          </p:cNvPr>
          <p:cNvSpPr txBox="1"/>
          <p:nvPr/>
        </p:nvSpPr>
        <p:spPr>
          <a:xfrm>
            <a:off x="869641" y="4908441"/>
            <a:ext cx="1045271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with many stakeholders,</a:t>
            </a:r>
          </a:p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and one core problem: </a:t>
            </a:r>
            <a:r>
              <a:rPr lang="en-SG" sz="4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873160-9240-C5AD-255D-5C3D8B49F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44" y="2004990"/>
            <a:ext cx="1759970" cy="1759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31ED8-C229-D07F-5AA6-645B231F9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169" y="2004990"/>
            <a:ext cx="1759970" cy="1759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CE968-37AE-3505-2DDA-8F881E977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637" y="2004990"/>
            <a:ext cx="1759970" cy="1759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5C2AFD-CC0A-924F-F06C-5FD579B7F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166" y="2004990"/>
            <a:ext cx="1759970" cy="1759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82C37C-5251-0069-CB57-343978C23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048" y="2004990"/>
            <a:ext cx="1759970" cy="1759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24D452-4663-4DA5-2938-C75014270AE4}"/>
              </a:ext>
            </a:extLst>
          </p:cNvPr>
          <p:cNvSpPr txBox="1"/>
          <p:nvPr/>
        </p:nvSpPr>
        <p:spPr>
          <a:xfrm>
            <a:off x="632572" y="3921528"/>
            <a:ext cx="2286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CEO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3949E8-C44F-426E-B993-3F7F69A871CD}"/>
              </a:ext>
            </a:extLst>
          </p:cNvPr>
          <p:cNvSpPr txBox="1"/>
          <p:nvPr/>
        </p:nvSpPr>
        <p:spPr>
          <a:xfrm>
            <a:off x="2714858" y="3921528"/>
            <a:ext cx="228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WAREHOUSE</a:t>
            </a:r>
          </a:p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MANAGER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5856E-3682-268C-27F2-40E4CEC1FD70}"/>
              </a:ext>
            </a:extLst>
          </p:cNvPr>
          <p:cNvSpPr txBox="1"/>
          <p:nvPr/>
        </p:nvSpPr>
        <p:spPr>
          <a:xfrm>
            <a:off x="9249105" y="3921528"/>
            <a:ext cx="2286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CTO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929CB-F789-E695-FC53-82E302B00A3B}"/>
              </a:ext>
            </a:extLst>
          </p:cNvPr>
          <p:cNvSpPr txBox="1"/>
          <p:nvPr/>
        </p:nvSpPr>
        <p:spPr>
          <a:xfrm>
            <a:off x="4942576" y="3921528"/>
            <a:ext cx="228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BUSINESS</a:t>
            </a:r>
          </a:p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OWNER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5AD1B8-D953-FF7F-D350-A9B8EC8CE242}"/>
              </a:ext>
            </a:extLst>
          </p:cNvPr>
          <p:cNvSpPr txBox="1"/>
          <p:nvPr/>
        </p:nvSpPr>
        <p:spPr>
          <a:xfrm>
            <a:off x="7092319" y="3921528"/>
            <a:ext cx="228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SUPPLY CHAIN</a:t>
            </a:r>
          </a:p>
          <a:p>
            <a:pPr algn="ctr"/>
            <a:r>
              <a:rPr lang="en-US" sz="2000" dirty="0">
                <a:latin typeface="Poppins" pitchFamily="2" charset="77"/>
                <a:cs typeface="Poppins" pitchFamily="2" charset="77"/>
              </a:rPr>
              <a:t>MANAGER</a:t>
            </a:r>
          </a:p>
        </p:txBody>
      </p:sp>
      <p:pic>
        <p:nvPicPr>
          <p:cNvPr id="20" name="Picture 19" descr="A logo with blue text&#10;&#10;AI-generated content may be incorrect.">
            <a:extLst>
              <a:ext uri="{FF2B5EF4-FFF2-40B4-BE49-F238E27FC236}">
                <a16:creationId xmlns:a16="http://schemas.microsoft.com/office/drawing/2014/main" id="{A92468B9-241C-0392-367D-81CAD1CF65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800" y="161713"/>
            <a:ext cx="1114207" cy="4347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63DA16-CA0E-6EB2-19AB-DDF508790196}"/>
              </a:ext>
            </a:extLst>
          </p:cNvPr>
          <p:cNvSpPr txBox="1"/>
          <p:nvPr/>
        </p:nvSpPr>
        <p:spPr>
          <a:xfrm>
            <a:off x="8633135" y="5647104"/>
            <a:ext cx="21412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97516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228E7-2E7B-0EA6-83A0-69BEADB58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D4638-FEB7-1FED-78F2-7C0E162A4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9" y="1585009"/>
            <a:ext cx="1759970" cy="1759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DB648-0F60-C8A7-CC87-F7E095A4D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102" y="1585009"/>
            <a:ext cx="1759970" cy="1759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9DE9A4-3F1F-60E1-FF0A-CCB1F65C1C9A}"/>
              </a:ext>
            </a:extLst>
          </p:cNvPr>
          <p:cNvSpPr txBox="1"/>
          <p:nvPr/>
        </p:nvSpPr>
        <p:spPr>
          <a:xfrm>
            <a:off x="442548" y="3501547"/>
            <a:ext cx="21212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CEO</a:t>
            </a:r>
          </a:p>
          <a:p>
            <a:pPr algn="ctr"/>
            <a:r>
              <a:rPr lang="en-SG" sz="1600" dirty="0">
                <a:latin typeface="Poppins" pitchFamily="2" charset="77"/>
                <a:cs typeface="Poppins" pitchFamily="2" charset="77"/>
              </a:rPr>
              <a:t>Needs confidence to modernise without risking disruption, reputation, or board trust.</a:t>
            </a:r>
            <a:endParaRPr lang="en-US" sz="16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ECA305-3786-19C4-4284-4573EB838F37}"/>
              </a:ext>
            </a:extLst>
          </p:cNvPr>
          <p:cNvSpPr txBox="1"/>
          <p:nvPr/>
        </p:nvSpPr>
        <p:spPr>
          <a:xfrm>
            <a:off x="2748471" y="3501547"/>
            <a:ext cx="212123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WAREHOUSE</a:t>
            </a:r>
          </a:p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MANAGER</a:t>
            </a:r>
          </a:p>
          <a:p>
            <a:pPr algn="ctr"/>
            <a:r>
              <a:rPr lang="en-SG" sz="1600" dirty="0">
                <a:latin typeface="Poppins" pitchFamily="2" charset="77"/>
                <a:cs typeface="Poppins" pitchFamily="2" charset="77"/>
              </a:rPr>
              <a:t>Needs fewer re-keys, fewer escalations, and systems that support the floor instead of slowing it down.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A4726-232E-765B-0B26-1B3A1BA53B95}"/>
              </a:ext>
            </a:extLst>
          </p:cNvPr>
          <p:cNvSpPr txBox="1"/>
          <p:nvPr/>
        </p:nvSpPr>
        <p:spPr>
          <a:xfrm>
            <a:off x="9544130" y="3501547"/>
            <a:ext cx="21212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CTO</a:t>
            </a:r>
          </a:p>
          <a:p>
            <a:pPr algn="ctr"/>
            <a:r>
              <a:rPr lang="en-SG" sz="1600" dirty="0">
                <a:latin typeface="Poppins" pitchFamily="2" charset="77"/>
                <a:cs typeface="Poppins" pitchFamily="2" charset="77"/>
              </a:rPr>
              <a:t>Needs secure, interoperable architecture that integrates cleanly, scales reliably, and doesn’t become technical debt.</a:t>
            </a:r>
          </a:p>
          <a:p>
            <a:pPr algn="ctr"/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FD86CB-E79F-8D0B-CCC8-36CD7B1DC48B}"/>
              </a:ext>
            </a:extLst>
          </p:cNvPr>
          <p:cNvSpPr txBox="1"/>
          <p:nvPr/>
        </p:nvSpPr>
        <p:spPr>
          <a:xfrm>
            <a:off x="5035380" y="3501547"/>
            <a:ext cx="21212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BUSINESS</a:t>
            </a:r>
          </a:p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OWNER</a:t>
            </a:r>
          </a:p>
          <a:p>
            <a:pPr algn="ctr"/>
            <a:r>
              <a:rPr lang="en-SG" sz="1600" dirty="0">
                <a:latin typeface="Poppins" pitchFamily="2" charset="77"/>
                <a:cs typeface="Poppins" pitchFamily="2" charset="77"/>
              </a:rPr>
              <a:t>MSME Business Owner: Needs speed, simplicity, and affordability — without enterprise complexity or paperwork loops.</a:t>
            </a:r>
          </a:p>
          <a:p>
            <a:pPr algn="ctr"/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64DCEE-7A4C-32ED-B831-CC652F74866D}"/>
              </a:ext>
            </a:extLst>
          </p:cNvPr>
          <p:cNvSpPr txBox="1"/>
          <p:nvPr/>
        </p:nvSpPr>
        <p:spPr>
          <a:xfrm>
            <a:off x="7322293" y="3501547"/>
            <a:ext cx="21212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SUPPLY CHAIN</a:t>
            </a:r>
          </a:p>
          <a:p>
            <a:pPr algn="ctr"/>
            <a:r>
              <a:rPr lang="en-US" sz="2000" b="1" dirty="0">
                <a:latin typeface="Poppins" pitchFamily="2" charset="77"/>
                <a:cs typeface="Poppins" pitchFamily="2" charset="77"/>
              </a:rPr>
              <a:t>MANAGER</a:t>
            </a:r>
          </a:p>
          <a:p>
            <a:pPr algn="ctr"/>
            <a:r>
              <a:rPr lang="en-SG" sz="1600" dirty="0">
                <a:latin typeface="Poppins" pitchFamily="2" charset="77"/>
                <a:cs typeface="Poppins" pitchFamily="2" charset="77"/>
              </a:rPr>
              <a:t>Needs earlier signals, verifiable milestones, and a shared record to protect cost, uptime, and performance.</a:t>
            </a:r>
          </a:p>
          <a:p>
            <a:pPr algn="ctr"/>
            <a:endParaRPr lang="en-US" sz="20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0" name="Picture 19" descr="A logo with blue text&#10;&#10;AI-generated content may be incorrect.">
            <a:extLst>
              <a:ext uri="{FF2B5EF4-FFF2-40B4-BE49-F238E27FC236}">
                <a16:creationId xmlns:a16="http://schemas.microsoft.com/office/drawing/2014/main" id="{6C16F21F-6E58-F1C8-CEC8-5839231E45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800" y="161713"/>
            <a:ext cx="1114207" cy="43476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1EDAB769-71CA-630F-054C-48406AD78E75}"/>
              </a:ext>
            </a:extLst>
          </p:cNvPr>
          <p:cNvSpPr/>
          <p:nvPr/>
        </p:nvSpPr>
        <p:spPr>
          <a:xfrm>
            <a:off x="680755" y="1641586"/>
            <a:ext cx="1646815" cy="1646815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0C2779E-2E28-10CB-807A-E3DF6752BF0A}"/>
              </a:ext>
            </a:extLst>
          </p:cNvPr>
          <p:cNvSpPr/>
          <p:nvPr/>
        </p:nvSpPr>
        <p:spPr>
          <a:xfrm>
            <a:off x="2976673" y="1641585"/>
            <a:ext cx="1646815" cy="1646815"/>
          </a:xfrm>
          <a:prstGeom prst="ellipse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ED426F-C6FB-916C-2C60-040522AFE0B8}"/>
              </a:ext>
            </a:extLst>
          </p:cNvPr>
          <p:cNvSpPr txBox="1"/>
          <p:nvPr/>
        </p:nvSpPr>
        <p:spPr>
          <a:xfrm>
            <a:off x="5025367" y="113054"/>
            <a:ext cx="21412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4800" b="1" dirty="0">
                <a:latin typeface="Poppins" pitchFamily="2" charset="77"/>
                <a:cs typeface="Poppins" pitchFamily="2" charset="77"/>
              </a:rPr>
              <a:t>Data</a:t>
            </a:r>
          </a:p>
        </p:txBody>
      </p: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0AD107C-8534-498E-8478-CB339C61759E}"/>
              </a:ext>
            </a:extLst>
          </p:cNvPr>
          <p:cNvCxnSpPr>
            <a:cxnSpLocks/>
            <a:stCxn id="50" idx="2"/>
            <a:endCxn id="42" idx="0"/>
          </p:cNvCxnSpPr>
          <p:nvPr/>
        </p:nvCxnSpPr>
        <p:spPr>
          <a:xfrm rot="5400000">
            <a:off x="3451314" y="-1003099"/>
            <a:ext cx="697535" cy="4591835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76D7D2A-3144-CC3C-B099-FD2F8159EFAD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809087" y="1292818"/>
            <a:ext cx="0" cy="2921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57ADA86-B951-04B3-DCA7-D5459BD7A3AC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6095998" y="944051"/>
            <a:ext cx="0" cy="6793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DDB39481-DBB3-5380-07FF-FFB6ECF6513D}"/>
              </a:ext>
            </a:extLst>
          </p:cNvPr>
          <p:cNvCxnSpPr>
            <a:cxnSpLocks/>
            <a:stCxn id="50" idx="2"/>
          </p:cNvCxnSpPr>
          <p:nvPr/>
        </p:nvCxnSpPr>
        <p:spPr>
          <a:xfrm rot="16200000" flipH="1">
            <a:off x="8029894" y="-989845"/>
            <a:ext cx="640958" cy="4508750"/>
          </a:xfrm>
          <a:prstGeom prst="bentConnector3">
            <a:avLst>
              <a:gd name="adj1" fmla="val 53508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CC9E0CE-2315-FFEC-3AFB-FC854304E5DE}"/>
              </a:ext>
            </a:extLst>
          </p:cNvPr>
          <p:cNvCxnSpPr>
            <a:cxnSpLocks/>
          </p:cNvCxnSpPr>
          <p:nvPr/>
        </p:nvCxnSpPr>
        <p:spPr>
          <a:xfrm>
            <a:off x="8382911" y="1292818"/>
            <a:ext cx="0" cy="2921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A897120-5149-B134-24C1-72A8E9B30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5440" y="1578082"/>
            <a:ext cx="1759970" cy="1759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9D36BA-6459-43BB-1FDB-F99F2A6A6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928" y="1585008"/>
            <a:ext cx="1759970" cy="1759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BA0BC-6645-EDE0-DF37-318BF070F3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4025" y="1613298"/>
            <a:ext cx="1759970" cy="175997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D90C0E93-B648-976A-3294-9F3307A457CB}"/>
              </a:ext>
            </a:extLst>
          </p:cNvPr>
          <p:cNvSpPr/>
          <p:nvPr/>
        </p:nvSpPr>
        <p:spPr>
          <a:xfrm>
            <a:off x="9762017" y="1641585"/>
            <a:ext cx="1646815" cy="1646815"/>
          </a:xfrm>
          <a:prstGeom prst="ellipse">
            <a:avLst/>
          </a:prstGeom>
          <a:blipFill dpi="0"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D8BD4BA-08B6-E9A3-84A0-B121DF7524AC}"/>
              </a:ext>
            </a:extLst>
          </p:cNvPr>
          <p:cNvSpPr/>
          <p:nvPr/>
        </p:nvSpPr>
        <p:spPr>
          <a:xfrm>
            <a:off x="5290602" y="1668317"/>
            <a:ext cx="1646815" cy="1646815"/>
          </a:xfrm>
          <a:prstGeom prst="ellipse">
            <a:avLst/>
          </a:prstGeom>
          <a:blipFill dpi="0"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3A0240A-C693-417A-EEDE-80EC16F0313F}"/>
              </a:ext>
            </a:extLst>
          </p:cNvPr>
          <p:cNvSpPr/>
          <p:nvPr/>
        </p:nvSpPr>
        <p:spPr>
          <a:xfrm>
            <a:off x="7561070" y="1634659"/>
            <a:ext cx="1646815" cy="1646815"/>
          </a:xfrm>
          <a:prstGeom prst="ellipse">
            <a:avLst/>
          </a:prstGeom>
          <a:blipFill dpi="0"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40B2BC-2CA5-F692-C9E2-2ECF26A3DD51}"/>
              </a:ext>
            </a:extLst>
          </p:cNvPr>
          <p:cNvSpPr txBox="1"/>
          <p:nvPr/>
        </p:nvSpPr>
        <p:spPr>
          <a:xfrm>
            <a:off x="841751" y="2823098"/>
            <a:ext cx="1280160" cy="40011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2771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Adam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EA9B5B-3865-F513-1B29-F83940558B10}"/>
              </a:ext>
            </a:extLst>
          </p:cNvPr>
          <p:cNvSpPr txBox="1"/>
          <p:nvPr/>
        </p:nvSpPr>
        <p:spPr>
          <a:xfrm>
            <a:off x="3149091" y="2823098"/>
            <a:ext cx="1280160" cy="40011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2771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Bob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E069B3-F252-DF37-402E-4A966A19A2D3}"/>
              </a:ext>
            </a:extLst>
          </p:cNvPr>
          <p:cNvSpPr txBox="1"/>
          <p:nvPr/>
        </p:nvSpPr>
        <p:spPr>
          <a:xfrm>
            <a:off x="5500406" y="2823098"/>
            <a:ext cx="1280160" cy="40011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2771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Claire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C87A61-2BE4-6CB5-4A03-5B201CD1D131}"/>
              </a:ext>
            </a:extLst>
          </p:cNvPr>
          <p:cNvSpPr txBox="1"/>
          <p:nvPr/>
        </p:nvSpPr>
        <p:spPr>
          <a:xfrm>
            <a:off x="7742828" y="2823098"/>
            <a:ext cx="1280160" cy="40011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2771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Dana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34EE9B-BEE0-F300-7602-42180B0F4461}"/>
              </a:ext>
            </a:extLst>
          </p:cNvPr>
          <p:cNvSpPr txBox="1"/>
          <p:nvPr/>
        </p:nvSpPr>
        <p:spPr>
          <a:xfrm>
            <a:off x="9933069" y="2823098"/>
            <a:ext cx="1280160" cy="40011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2771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Erik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5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46" grpId="0" animBg="1"/>
      <p:bldP spid="47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CF18C5-5E85-F1FE-3924-943F2D1F5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>
            <a:extLst>
              <a:ext uri="{FF2B5EF4-FFF2-40B4-BE49-F238E27FC236}">
                <a16:creationId xmlns:a16="http://schemas.microsoft.com/office/drawing/2014/main" id="{3FC1292C-9157-FBD9-82C3-B4B55EE64CEE}"/>
              </a:ext>
            </a:extLst>
          </p:cNvPr>
          <p:cNvSpPr/>
          <p:nvPr/>
        </p:nvSpPr>
        <p:spPr>
          <a:xfrm>
            <a:off x="1074856" y="3752317"/>
            <a:ext cx="9785131" cy="956485"/>
          </a:xfrm>
          <a:custGeom>
            <a:avLst/>
            <a:gdLst>
              <a:gd name="csX0" fmla="*/ 9785131 w 9785131"/>
              <a:gd name="csY0" fmla="*/ 924954 h 956485"/>
              <a:gd name="csX1" fmla="*/ 4729655 w 9785131"/>
              <a:gd name="csY1" fmla="*/ 44 h 956485"/>
              <a:gd name="csX2" fmla="*/ 0 w 9785131"/>
              <a:gd name="csY2" fmla="*/ 956485 h 9564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785131" h="956485">
                <a:moveTo>
                  <a:pt x="9785131" y="924954"/>
                </a:moveTo>
                <a:cubicBezTo>
                  <a:pt x="8072820" y="459871"/>
                  <a:pt x="6360510" y="-5211"/>
                  <a:pt x="4729655" y="44"/>
                </a:cubicBezTo>
                <a:cubicBezTo>
                  <a:pt x="3098800" y="5299"/>
                  <a:pt x="661276" y="809340"/>
                  <a:pt x="0" y="956485"/>
                </a:cubicBezTo>
              </a:path>
            </a:pathLst>
          </a:custGeom>
          <a:noFill/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C5CA5373-4B93-CD5B-CED1-047904384DFE}"/>
              </a:ext>
            </a:extLst>
          </p:cNvPr>
          <p:cNvCxnSpPr>
            <a:cxnSpLocks/>
          </p:cNvCxnSpPr>
          <p:nvPr/>
        </p:nvCxnSpPr>
        <p:spPr>
          <a:xfrm flipH="1" flipV="1">
            <a:off x="10836193" y="2273708"/>
            <a:ext cx="5001" cy="2422014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98A6759C-9B37-69BC-DEEE-88C753843C09}"/>
              </a:ext>
            </a:extLst>
          </p:cNvPr>
          <p:cNvCxnSpPr>
            <a:cxnSpLocks/>
          </p:cNvCxnSpPr>
          <p:nvPr/>
        </p:nvCxnSpPr>
        <p:spPr>
          <a:xfrm flipH="1" flipV="1">
            <a:off x="9635951" y="3146372"/>
            <a:ext cx="1200242" cy="1526824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9C1926BA-971B-F5C9-CA73-5A0133C579F3}"/>
              </a:ext>
            </a:extLst>
          </p:cNvPr>
          <p:cNvCxnSpPr>
            <a:cxnSpLocks/>
          </p:cNvCxnSpPr>
          <p:nvPr/>
        </p:nvCxnSpPr>
        <p:spPr>
          <a:xfrm>
            <a:off x="9789361" y="4689327"/>
            <a:ext cx="1070626" cy="6395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640F132-FB39-9DE0-84DD-4EE8F9FB7CE5}"/>
              </a:ext>
            </a:extLst>
          </p:cNvPr>
          <p:cNvCxnSpPr>
            <a:cxnSpLocks/>
          </p:cNvCxnSpPr>
          <p:nvPr/>
        </p:nvCxnSpPr>
        <p:spPr>
          <a:xfrm flipH="1">
            <a:off x="9629856" y="2221772"/>
            <a:ext cx="1206337" cy="906127"/>
          </a:xfrm>
          <a:prstGeom prst="line">
            <a:avLst/>
          </a:prstGeom>
          <a:ln w="254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279685EB-2688-B1DA-92A3-5CCC31334421}"/>
              </a:ext>
            </a:extLst>
          </p:cNvPr>
          <p:cNvCxnSpPr>
            <a:cxnSpLocks/>
          </p:cNvCxnSpPr>
          <p:nvPr/>
        </p:nvCxnSpPr>
        <p:spPr>
          <a:xfrm flipH="1" flipV="1">
            <a:off x="9619368" y="3120984"/>
            <a:ext cx="40520" cy="1574738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126FD3F2-7F7C-3E1D-A1D3-252EAB8D4A6F}"/>
              </a:ext>
            </a:extLst>
          </p:cNvPr>
          <p:cNvCxnSpPr>
            <a:cxnSpLocks/>
          </p:cNvCxnSpPr>
          <p:nvPr/>
        </p:nvCxnSpPr>
        <p:spPr>
          <a:xfrm flipH="1" flipV="1">
            <a:off x="8569562" y="2372834"/>
            <a:ext cx="1080110" cy="2340075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B7535641-41A9-EF6A-1A02-4CA6FF965872}"/>
              </a:ext>
            </a:extLst>
          </p:cNvPr>
          <p:cNvCxnSpPr>
            <a:cxnSpLocks/>
          </p:cNvCxnSpPr>
          <p:nvPr/>
        </p:nvCxnSpPr>
        <p:spPr>
          <a:xfrm>
            <a:off x="8548742" y="4689327"/>
            <a:ext cx="1070626" cy="6395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CE04A1F-AA6F-4676-28CF-B470661D3171}"/>
              </a:ext>
            </a:extLst>
          </p:cNvPr>
          <p:cNvCxnSpPr>
            <a:cxnSpLocks/>
          </p:cNvCxnSpPr>
          <p:nvPr/>
        </p:nvCxnSpPr>
        <p:spPr>
          <a:xfrm flipV="1">
            <a:off x="8556277" y="2383062"/>
            <a:ext cx="0" cy="2292180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4E292480-BBF3-E6C3-CA3B-3C352EA4B558}"/>
              </a:ext>
            </a:extLst>
          </p:cNvPr>
          <p:cNvCxnSpPr>
            <a:cxnSpLocks/>
          </p:cNvCxnSpPr>
          <p:nvPr/>
        </p:nvCxnSpPr>
        <p:spPr>
          <a:xfrm flipH="1" flipV="1">
            <a:off x="8563467" y="2388568"/>
            <a:ext cx="1059200" cy="757804"/>
          </a:xfrm>
          <a:prstGeom prst="line">
            <a:avLst/>
          </a:prstGeom>
          <a:ln w="254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41CE5B1-FE18-72DF-12C2-4920E7EED1E7}"/>
              </a:ext>
            </a:extLst>
          </p:cNvPr>
          <p:cNvCxnSpPr>
            <a:cxnSpLocks/>
            <a:stCxn id="137" idx="4"/>
          </p:cNvCxnSpPr>
          <p:nvPr/>
        </p:nvCxnSpPr>
        <p:spPr>
          <a:xfrm flipH="1" flipV="1">
            <a:off x="7165890" y="3148631"/>
            <a:ext cx="1289398" cy="1638422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C5D9558E-B7D9-6A0A-8420-2F269A0A6990}"/>
              </a:ext>
            </a:extLst>
          </p:cNvPr>
          <p:cNvCxnSpPr>
            <a:cxnSpLocks/>
          </p:cNvCxnSpPr>
          <p:nvPr/>
        </p:nvCxnSpPr>
        <p:spPr>
          <a:xfrm>
            <a:off x="7289191" y="4729612"/>
            <a:ext cx="1070626" cy="6395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4801B11-B216-16CD-CE88-BA380E6B0239}"/>
              </a:ext>
            </a:extLst>
          </p:cNvPr>
          <p:cNvCxnSpPr>
            <a:cxnSpLocks/>
          </p:cNvCxnSpPr>
          <p:nvPr/>
        </p:nvCxnSpPr>
        <p:spPr>
          <a:xfrm flipH="1">
            <a:off x="7137721" y="2377994"/>
            <a:ext cx="1425746" cy="750037"/>
          </a:xfrm>
          <a:prstGeom prst="line">
            <a:avLst/>
          </a:prstGeom>
          <a:ln w="254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1F6C835-B806-0210-B54E-EA476550A3C8}"/>
              </a:ext>
            </a:extLst>
          </p:cNvPr>
          <p:cNvCxnSpPr>
            <a:cxnSpLocks/>
          </p:cNvCxnSpPr>
          <p:nvPr/>
        </p:nvCxnSpPr>
        <p:spPr>
          <a:xfrm flipV="1">
            <a:off x="7137721" y="3140541"/>
            <a:ext cx="4637" cy="1589071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9C894A6-10BF-CB62-8577-05ECCF8F52AC}"/>
              </a:ext>
            </a:extLst>
          </p:cNvPr>
          <p:cNvCxnSpPr>
            <a:cxnSpLocks/>
            <a:stCxn id="134" idx="5"/>
          </p:cNvCxnSpPr>
          <p:nvPr/>
        </p:nvCxnSpPr>
        <p:spPr>
          <a:xfrm flipH="1" flipV="1">
            <a:off x="5732570" y="2394918"/>
            <a:ext cx="1488617" cy="2418649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8E874E3-7B8E-B6CF-2424-F16D756CE0E2}"/>
              </a:ext>
            </a:extLst>
          </p:cNvPr>
          <p:cNvCxnSpPr>
            <a:cxnSpLocks/>
          </p:cNvCxnSpPr>
          <p:nvPr/>
        </p:nvCxnSpPr>
        <p:spPr>
          <a:xfrm>
            <a:off x="6018327" y="4741384"/>
            <a:ext cx="1111001" cy="0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81EB0AC-0E5D-293E-BD1F-A7B2C032BAB5}"/>
              </a:ext>
            </a:extLst>
          </p:cNvPr>
          <p:cNvCxnSpPr>
            <a:cxnSpLocks/>
            <a:stCxn id="131" idx="2"/>
          </p:cNvCxnSpPr>
          <p:nvPr/>
        </p:nvCxnSpPr>
        <p:spPr>
          <a:xfrm flipH="1" flipV="1">
            <a:off x="5726041" y="2371740"/>
            <a:ext cx="36299" cy="2349065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4883BA5-FDD0-F185-B039-70A13E2F5BF2}"/>
              </a:ext>
            </a:extLst>
          </p:cNvPr>
          <p:cNvCxnSpPr>
            <a:cxnSpLocks/>
          </p:cNvCxnSpPr>
          <p:nvPr/>
        </p:nvCxnSpPr>
        <p:spPr>
          <a:xfrm flipH="1" flipV="1">
            <a:off x="5717961" y="2380389"/>
            <a:ext cx="1289237" cy="882861"/>
          </a:xfrm>
          <a:prstGeom prst="line">
            <a:avLst/>
          </a:prstGeom>
          <a:ln w="254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C6A43BE-36F9-F7D1-3631-73CF4F2CB464}"/>
              </a:ext>
            </a:extLst>
          </p:cNvPr>
          <p:cNvCxnSpPr>
            <a:cxnSpLocks/>
          </p:cNvCxnSpPr>
          <p:nvPr/>
        </p:nvCxnSpPr>
        <p:spPr>
          <a:xfrm flipH="1" flipV="1">
            <a:off x="4718149" y="3146372"/>
            <a:ext cx="1184585" cy="1509817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DEE6DC3-A491-9292-EC72-2E20BF09498F}"/>
              </a:ext>
            </a:extLst>
          </p:cNvPr>
          <p:cNvCxnSpPr>
            <a:cxnSpLocks/>
          </p:cNvCxnSpPr>
          <p:nvPr/>
        </p:nvCxnSpPr>
        <p:spPr>
          <a:xfrm>
            <a:off x="4832078" y="4741384"/>
            <a:ext cx="1111001" cy="0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F7870DE-1D9F-8DFD-38E1-D86A69F28835}"/>
              </a:ext>
            </a:extLst>
          </p:cNvPr>
          <p:cNvCxnSpPr>
            <a:cxnSpLocks/>
          </p:cNvCxnSpPr>
          <p:nvPr/>
        </p:nvCxnSpPr>
        <p:spPr>
          <a:xfrm flipH="1">
            <a:off x="4697140" y="2380389"/>
            <a:ext cx="1028901" cy="752596"/>
          </a:xfrm>
          <a:prstGeom prst="line">
            <a:avLst/>
          </a:prstGeom>
          <a:ln w="254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DFC648D-D7BF-E12D-853B-E1A8FEDD066F}"/>
              </a:ext>
            </a:extLst>
          </p:cNvPr>
          <p:cNvCxnSpPr>
            <a:cxnSpLocks/>
          </p:cNvCxnSpPr>
          <p:nvPr/>
        </p:nvCxnSpPr>
        <p:spPr>
          <a:xfrm flipV="1">
            <a:off x="4711619" y="3120984"/>
            <a:ext cx="0" cy="1591925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A1B0A9E-C22A-F8CE-FCD4-CBD8C5AE87C0}"/>
              </a:ext>
            </a:extLst>
          </p:cNvPr>
          <p:cNvCxnSpPr>
            <a:cxnSpLocks/>
          </p:cNvCxnSpPr>
          <p:nvPr/>
        </p:nvCxnSpPr>
        <p:spPr>
          <a:xfrm flipH="1" flipV="1">
            <a:off x="3503193" y="2355752"/>
            <a:ext cx="1170793" cy="2376303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C940C2-068A-1382-DF54-E2A635BCE20C}"/>
              </a:ext>
            </a:extLst>
          </p:cNvPr>
          <p:cNvCxnSpPr>
            <a:cxnSpLocks/>
          </p:cNvCxnSpPr>
          <p:nvPr/>
        </p:nvCxnSpPr>
        <p:spPr>
          <a:xfrm flipV="1">
            <a:off x="3496308" y="2345179"/>
            <a:ext cx="23885" cy="2430412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94137A6-CC12-F105-8064-D4DD76CF4984}"/>
              </a:ext>
            </a:extLst>
          </p:cNvPr>
          <p:cNvCxnSpPr>
            <a:cxnSpLocks/>
          </p:cNvCxnSpPr>
          <p:nvPr/>
        </p:nvCxnSpPr>
        <p:spPr>
          <a:xfrm flipH="1" flipV="1">
            <a:off x="3521920" y="2352817"/>
            <a:ext cx="1147047" cy="826264"/>
          </a:xfrm>
          <a:prstGeom prst="line">
            <a:avLst/>
          </a:prstGeom>
          <a:ln w="254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61786D0-9407-CCAF-0657-E110FEA6CCA5}"/>
              </a:ext>
            </a:extLst>
          </p:cNvPr>
          <p:cNvCxnSpPr>
            <a:cxnSpLocks/>
          </p:cNvCxnSpPr>
          <p:nvPr/>
        </p:nvCxnSpPr>
        <p:spPr>
          <a:xfrm>
            <a:off x="3616173" y="4741384"/>
            <a:ext cx="1111001" cy="0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DD41F11-9CFA-DE9B-D582-CD7490100E1A}"/>
              </a:ext>
            </a:extLst>
          </p:cNvPr>
          <p:cNvCxnSpPr>
            <a:cxnSpLocks/>
          </p:cNvCxnSpPr>
          <p:nvPr/>
        </p:nvCxnSpPr>
        <p:spPr>
          <a:xfrm flipV="1">
            <a:off x="2277619" y="3030855"/>
            <a:ext cx="0" cy="1796789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7AC53C-E182-BA89-14AA-1566374AD5A9}"/>
              </a:ext>
            </a:extLst>
          </p:cNvPr>
          <p:cNvCxnSpPr>
            <a:cxnSpLocks/>
          </p:cNvCxnSpPr>
          <p:nvPr/>
        </p:nvCxnSpPr>
        <p:spPr>
          <a:xfrm flipH="1" flipV="1">
            <a:off x="2244401" y="3140541"/>
            <a:ext cx="1251907" cy="1591514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F4CD82F-A283-17B8-C46A-78E84E509388}"/>
              </a:ext>
            </a:extLst>
          </p:cNvPr>
          <p:cNvCxnSpPr>
            <a:cxnSpLocks/>
          </p:cNvCxnSpPr>
          <p:nvPr/>
        </p:nvCxnSpPr>
        <p:spPr>
          <a:xfrm flipH="1">
            <a:off x="2256904" y="2345179"/>
            <a:ext cx="1269783" cy="782852"/>
          </a:xfrm>
          <a:prstGeom prst="line">
            <a:avLst/>
          </a:prstGeom>
          <a:ln w="254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5B77D3-5E21-2E70-B05F-E1FB6E642E8F}"/>
              </a:ext>
            </a:extLst>
          </p:cNvPr>
          <p:cNvCxnSpPr>
            <a:cxnSpLocks/>
          </p:cNvCxnSpPr>
          <p:nvPr/>
        </p:nvCxnSpPr>
        <p:spPr>
          <a:xfrm>
            <a:off x="2338115" y="4775591"/>
            <a:ext cx="1188572" cy="0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8892FE3-9532-E1D3-1E02-11859C538A5F}"/>
              </a:ext>
            </a:extLst>
          </p:cNvPr>
          <p:cNvCxnSpPr>
            <a:cxnSpLocks/>
          </p:cNvCxnSpPr>
          <p:nvPr/>
        </p:nvCxnSpPr>
        <p:spPr>
          <a:xfrm flipH="1" flipV="1">
            <a:off x="1109177" y="2273708"/>
            <a:ext cx="1249929" cy="2501883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BF76F0-2B9B-4C2B-AC38-385352382D74}"/>
              </a:ext>
            </a:extLst>
          </p:cNvPr>
          <p:cNvCxnSpPr>
            <a:cxnSpLocks/>
          </p:cNvCxnSpPr>
          <p:nvPr/>
        </p:nvCxnSpPr>
        <p:spPr>
          <a:xfrm flipV="1">
            <a:off x="1109785" y="2273708"/>
            <a:ext cx="0" cy="2565590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E6B5A4-CDF2-5E8C-68D8-F166454CD4C8}"/>
              </a:ext>
            </a:extLst>
          </p:cNvPr>
          <p:cNvCxnSpPr>
            <a:cxnSpLocks/>
          </p:cNvCxnSpPr>
          <p:nvPr/>
        </p:nvCxnSpPr>
        <p:spPr>
          <a:xfrm flipH="1" flipV="1">
            <a:off x="1109785" y="2262054"/>
            <a:ext cx="1176092" cy="885399"/>
          </a:xfrm>
          <a:prstGeom prst="line">
            <a:avLst/>
          </a:prstGeom>
          <a:ln w="254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F01697-A9B9-B5E7-B72D-4BE75B3DDA87}"/>
              </a:ext>
            </a:extLst>
          </p:cNvPr>
          <p:cNvCxnSpPr>
            <a:cxnSpLocks/>
          </p:cNvCxnSpPr>
          <p:nvPr/>
        </p:nvCxnSpPr>
        <p:spPr>
          <a:xfrm>
            <a:off x="1092553" y="4775591"/>
            <a:ext cx="1188572" cy="0"/>
          </a:xfrm>
          <a:prstGeom prst="line">
            <a:avLst/>
          </a:prstGeom>
          <a:ln w="2540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stack of files and folders&#10;&#10;AI-generated content may be incorrect.">
            <a:extLst>
              <a:ext uri="{FF2B5EF4-FFF2-40B4-BE49-F238E27FC236}">
                <a16:creationId xmlns:a16="http://schemas.microsoft.com/office/drawing/2014/main" id="{0B759DD7-0149-C8C4-9D40-C883E34BEE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64842" y="5605730"/>
            <a:ext cx="22321685" cy="6779929"/>
          </a:xfrm>
          <a:prstGeom prst="rect">
            <a:avLst/>
          </a:prstGeom>
          <a:effectLst>
            <a:outerShdw blurRad="487418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2A5ACF65-B2FB-F00B-C8B6-F3E51B9F51C9}"/>
              </a:ext>
            </a:extLst>
          </p:cNvPr>
          <p:cNvSpPr/>
          <p:nvPr/>
        </p:nvSpPr>
        <p:spPr>
          <a:xfrm>
            <a:off x="1015826" y="2175546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8FC849B-A7C0-61EE-7D52-5E44FB581C6B}"/>
              </a:ext>
            </a:extLst>
          </p:cNvPr>
          <p:cNvSpPr/>
          <p:nvPr/>
        </p:nvSpPr>
        <p:spPr>
          <a:xfrm>
            <a:off x="2129696" y="3018345"/>
            <a:ext cx="229410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287F2BC-7C05-4E0D-C08A-3CC5414E6D08}"/>
              </a:ext>
            </a:extLst>
          </p:cNvPr>
          <p:cNvSpPr/>
          <p:nvPr/>
        </p:nvSpPr>
        <p:spPr>
          <a:xfrm>
            <a:off x="3402944" y="2235493"/>
            <a:ext cx="229410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E6C726A6-DB2C-A892-54E9-1CB2DA60165D}"/>
              </a:ext>
            </a:extLst>
          </p:cNvPr>
          <p:cNvSpPr/>
          <p:nvPr/>
        </p:nvSpPr>
        <p:spPr>
          <a:xfrm>
            <a:off x="4595463" y="3023939"/>
            <a:ext cx="229410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D407B03D-9EF1-B96E-FFFB-4FA3C39D4BC8}"/>
              </a:ext>
            </a:extLst>
          </p:cNvPr>
          <p:cNvSpPr/>
          <p:nvPr/>
        </p:nvSpPr>
        <p:spPr>
          <a:xfrm>
            <a:off x="5614088" y="2262054"/>
            <a:ext cx="229410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72E86D2-8FFC-E39A-6556-07D8B8A30120}"/>
              </a:ext>
            </a:extLst>
          </p:cNvPr>
          <p:cNvSpPr/>
          <p:nvPr/>
        </p:nvSpPr>
        <p:spPr>
          <a:xfrm>
            <a:off x="7055439" y="3030855"/>
            <a:ext cx="229410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1AB2F654-91A0-3A67-B946-C021B912F985}"/>
              </a:ext>
            </a:extLst>
          </p:cNvPr>
          <p:cNvSpPr/>
          <p:nvPr/>
        </p:nvSpPr>
        <p:spPr>
          <a:xfrm>
            <a:off x="8448762" y="2264970"/>
            <a:ext cx="229410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1386F5A4-90FB-A9F9-1D08-3A7B3AA2DFFE}"/>
              </a:ext>
            </a:extLst>
          </p:cNvPr>
          <p:cNvSpPr/>
          <p:nvPr/>
        </p:nvSpPr>
        <p:spPr>
          <a:xfrm>
            <a:off x="9526828" y="3018345"/>
            <a:ext cx="229410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367EFA-1CB0-3EB8-30AD-9E1342BF4D24}"/>
              </a:ext>
            </a:extLst>
          </p:cNvPr>
          <p:cNvSpPr/>
          <p:nvPr/>
        </p:nvSpPr>
        <p:spPr>
          <a:xfrm>
            <a:off x="9512981" y="3018345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6D562AF-2947-A6C8-8907-957C0CA33331}"/>
              </a:ext>
            </a:extLst>
          </p:cNvPr>
          <p:cNvSpPr/>
          <p:nvPr/>
        </p:nvSpPr>
        <p:spPr>
          <a:xfrm>
            <a:off x="8453781" y="2273708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82AC76-73E5-1FA0-3F34-ADDF87A365C1}"/>
              </a:ext>
            </a:extLst>
          </p:cNvPr>
          <p:cNvSpPr/>
          <p:nvPr/>
        </p:nvSpPr>
        <p:spPr>
          <a:xfrm>
            <a:off x="7033941" y="3018345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B08BC4C-739D-5FAE-AAC9-A6C4D0C2907E}"/>
              </a:ext>
            </a:extLst>
          </p:cNvPr>
          <p:cNvSpPr/>
          <p:nvPr/>
        </p:nvSpPr>
        <p:spPr>
          <a:xfrm>
            <a:off x="5616355" y="2262054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FAB9B9-ADC2-F2EE-84BB-AD6C69ABFC0A}"/>
              </a:ext>
            </a:extLst>
          </p:cNvPr>
          <p:cNvSpPr/>
          <p:nvPr/>
        </p:nvSpPr>
        <p:spPr>
          <a:xfrm>
            <a:off x="4595541" y="3018345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B19F2A0-8B23-E5E7-DB80-A4235C91FA85}"/>
              </a:ext>
            </a:extLst>
          </p:cNvPr>
          <p:cNvSpPr/>
          <p:nvPr/>
        </p:nvSpPr>
        <p:spPr>
          <a:xfrm>
            <a:off x="3407963" y="2239542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9B9DC5B0-653B-5218-5A5F-F0B529EDF8CF}"/>
              </a:ext>
            </a:extLst>
          </p:cNvPr>
          <p:cNvSpPr/>
          <p:nvPr/>
        </p:nvSpPr>
        <p:spPr>
          <a:xfrm>
            <a:off x="2157141" y="3018345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3C52C9D-0082-C410-1340-04B220F57271}"/>
              </a:ext>
            </a:extLst>
          </p:cNvPr>
          <p:cNvSpPr/>
          <p:nvPr/>
        </p:nvSpPr>
        <p:spPr>
          <a:xfrm>
            <a:off x="1001313" y="2169196"/>
            <a:ext cx="219372" cy="219372"/>
          </a:xfrm>
          <a:prstGeom prst="ellipse">
            <a:avLst/>
          </a:prstGeom>
          <a:solidFill>
            <a:srgbClr val="040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5B37877-8AB7-04FB-2E4A-9498E080C90C}"/>
              </a:ext>
            </a:extLst>
          </p:cNvPr>
          <p:cNvSpPr/>
          <p:nvPr/>
        </p:nvSpPr>
        <p:spPr>
          <a:xfrm>
            <a:off x="1001313" y="4673196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8174D6F-0183-A879-5E1D-4B7B77EEC6E0}"/>
              </a:ext>
            </a:extLst>
          </p:cNvPr>
          <p:cNvSpPr/>
          <p:nvPr/>
        </p:nvSpPr>
        <p:spPr>
          <a:xfrm>
            <a:off x="1001313" y="4678567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F199555-EA55-D4A8-A0F8-94CC84231B02}"/>
              </a:ext>
            </a:extLst>
          </p:cNvPr>
          <p:cNvSpPr/>
          <p:nvPr/>
        </p:nvSpPr>
        <p:spPr>
          <a:xfrm>
            <a:off x="2256904" y="4652226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D2CFBC0A-DB35-5449-1E18-4E17D9BDA2C2}"/>
              </a:ext>
            </a:extLst>
          </p:cNvPr>
          <p:cNvSpPr/>
          <p:nvPr/>
        </p:nvSpPr>
        <p:spPr>
          <a:xfrm>
            <a:off x="2176191" y="4653952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E951DD7-8EA3-E643-49E8-CBAF57124009}"/>
              </a:ext>
            </a:extLst>
          </p:cNvPr>
          <p:cNvSpPr/>
          <p:nvPr/>
        </p:nvSpPr>
        <p:spPr>
          <a:xfrm>
            <a:off x="3520193" y="4623038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FE026F9F-7254-C981-D002-92779DD1FA77}"/>
              </a:ext>
            </a:extLst>
          </p:cNvPr>
          <p:cNvSpPr/>
          <p:nvPr/>
        </p:nvSpPr>
        <p:spPr>
          <a:xfrm>
            <a:off x="3396801" y="4622680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FEA17495-C6AF-DDBD-D044-513CC629CA7A}"/>
              </a:ext>
            </a:extLst>
          </p:cNvPr>
          <p:cNvSpPr/>
          <p:nvPr/>
        </p:nvSpPr>
        <p:spPr>
          <a:xfrm>
            <a:off x="4719390" y="4619926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5391F42B-8F2D-BD54-C76F-3ABF01D9ED4D}"/>
              </a:ext>
            </a:extLst>
          </p:cNvPr>
          <p:cNvSpPr/>
          <p:nvPr/>
        </p:nvSpPr>
        <p:spPr>
          <a:xfrm>
            <a:off x="4605501" y="4630551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50763E2-EF10-A0EC-238C-739BDD2AAFC2}"/>
              </a:ext>
            </a:extLst>
          </p:cNvPr>
          <p:cNvSpPr/>
          <p:nvPr/>
        </p:nvSpPr>
        <p:spPr>
          <a:xfrm>
            <a:off x="5905857" y="4619926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91BF1C99-8115-02DE-18A0-71442BBCF604}"/>
              </a:ext>
            </a:extLst>
          </p:cNvPr>
          <p:cNvSpPr/>
          <p:nvPr/>
        </p:nvSpPr>
        <p:spPr>
          <a:xfrm>
            <a:off x="5762340" y="4611119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765B05F1-38EE-A9A1-C039-40412454DDA3}"/>
              </a:ext>
            </a:extLst>
          </p:cNvPr>
          <p:cNvSpPr/>
          <p:nvPr/>
        </p:nvSpPr>
        <p:spPr>
          <a:xfrm>
            <a:off x="7169101" y="4619926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27027926-D5F0-9CCB-7D77-18648D6C7C5A}"/>
              </a:ext>
            </a:extLst>
          </p:cNvPr>
          <p:cNvSpPr/>
          <p:nvPr/>
        </p:nvSpPr>
        <p:spPr>
          <a:xfrm>
            <a:off x="7033941" y="4626321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804F050-BB63-5706-2187-0734F92F51F1}"/>
              </a:ext>
            </a:extLst>
          </p:cNvPr>
          <p:cNvSpPr/>
          <p:nvPr/>
        </p:nvSpPr>
        <p:spPr>
          <a:xfrm>
            <a:off x="8455288" y="4566495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D2F8396F-1832-16CB-B4C5-C58C6309FF85}"/>
              </a:ext>
            </a:extLst>
          </p:cNvPr>
          <p:cNvSpPr/>
          <p:nvPr/>
        </p:nvSpPr>
        <p:spPr>
          <a:xfrm>
            <a:off x="8345602" y="4567681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9CFE827D-85B8-DE7A-3EF4-8495F19817EE}"/>
              </a:ext>
            </a:extLst>
          </p:cNvPr>
          <p:cNvSpPr/>
          <p:nvPr/>
        </p:nvSpPr>
        <p:spPr>
          <a:xfrm>
            <a:off x="9659888" y="4582839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DB004585-8586-EE70-325A-2922618CAB12}"/>
              </a:ext>
            </a:extLst>
          </p:cNvPr>
          <p:cNvSpPr/>
          <p:nvPr/>
        </p:nvSpPr>
        <p:spPr>
          <a:xfrm>
            <a:off x="9545392" y="4582839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F08CD90A-EBAE-0322-8A7C-FE5B11D2268B}"/>
              </a:ext>
            </a:extLst>
          </p:cNvPr>
          <p:cNvSpPr/>
          <p:nvPr/>
        </p:nvSpPr>
        <p:spPr>
          <a:xfrm>
            <a:off x="10726507" y="4566495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18653DD-371D-7699-6F70-36C1C7856970}"/>
              </a:ext>
            </a:extLst>
          </p:cNvPr>
          <p:cNvSpPr/>
          <p:nvPr/>
        </p:nvSpPr>
        <p:spPr>
          <a:xfrm>
            <a:off x="10757822" y="4570144"/>
            <a:ext cx="219372" cy="2193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stack of files and folders&#10;&#10;AI-generated content may be incorrect.">
            <a:extLst>
              <a:ext uri="{FF2B5EF4-FFF2-40B4-BE49-F238E27FC236}">
                <a16:creationId xmlns:a16="http://schemas.microsoft.com/office/drawing/2014/main" id="{38E26036-2FF2-EB22-EDF9-3800D92EE9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64842" y="-6515754"/>
            <a:ext cx="22321685" cy="6779929"/>
          </a:xfrm>
          <a:prstGeom prst="rect">
            <a:avLst/>
          </a:prstGeom>
          <a:effectLst>
            <a:outerShdw blurRad="485408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D05C5E-FA1D-DE93-DF3A-3D31DE4E20E1}"/>
              </a:ext>
            </a:extLst>
          </p:cNvPr>
          <p:cNvSpPr/>
          <p:nvPr/>
        </p:nvSpPr>
        <p:spPr>
          <a:xfrm>
            <a:off x="384313" y="1122263"/>
            <a:ext cx="11423374" cy="2461109"/>
          </a:xfrm>
          <a:prstGeom prst="roundRect">
            <a:avLst>
              <a:gd name="adj" fmla="val 7750"/>
            </a:avLst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EC07B6-6F4D-6E5D-2837-D6131E8D53E4}"/>
              </a:ext>
            </a:extLst>
          </p:cNvPr>
          <p:cNvGrpSpPr/>
          <p:nvPr/>
        </p:nvGrpSpPr>
        <p:grpSpPr>
          <a:xfrm>
            <a:off x="869641" y="850778"/>
            <a:ext cx="10452718" cy="584775"/>
            <a:chOff x="869641" y="850778"/>
            <a:chExt cx="10452718" cy="584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0DEEE2-7ED2-B6A0-5FD5-C61D6D6A07EC}"/>
                </a:ext>
              </a:extLst>
            </p:cNvPr>
            <p:cNvSpPr/>
            <p:nvPr/>
          </p:nvSpPr>
          <p:spPr>
            <a:xfrm>
              <a:off x="3739565" y="863210"/>
              <a:ext cx="4715723" cy="509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A3F0D59-96D4-57D9-F02C-21F3CC035992}"/>
                </a:ext>
              </a:extLst>
            </p:cNvPr>
            <p:cNvSpPr txBox="1"/>
            <p:nvPr/>
          </p:nvSpPr>
          <p:spPr>
            <a:xfrm>
              <a:off x="869641" y="850778"/>
              <a:ext cx="1045271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3200" b="1" dirty="0">
                  <a:solidFill>
                    <a:schemeClr val="accent4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MOVEMENT OF GOODS</a:t>
              </a:r>
            </a:p>
          </p:txBody>
        </p: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F3E305-5CF4-3892-5CEA-020F1CA9C6F3}"/>
              </a:ext>
            </a:extLst>
          </p:cNvPr>
          <p:cNvSpPr/>
          <p:nvPr/>
        </p:nvSpPr>
        <p:spPr>
          <a:xfrm>
            <a:off x="384313" y="3706629"/>
            <a:ext cx="11423374" cy="2023136"/>
          </a:xfrm>
          <a:prstGeom prst="roundRect">
            <a:avLst>
              <a:gd name="adj" fmla="val 7750"/>
            </a:avLst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7224A8-253F-C7B3-3A98-3C7FC2029969}"/>
              </a:ext>
            </a:extLst>
          </p:cNvPr>
          <p:cNvGrpSpPr/>
          <p:nvPr/>
        </p:nvGrpSpPr>
        <p:grpSpPr>
          <a:xfrm>
            <a:off x="869641" y="5430774"/>
            <a:ext cx="10452718" cy="584775"/>
            <a:chOff x="869641" y="850778"/>
            <a:chExt cx="10452718" cy="58477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B8908BD-0C3C-015A-9658-AAE3E2676F86}"/>
                </a:ext>
              </a:extLst>
            </p:cNvPr>
            <p:cNvSpPr/>
            <p:nvPr/>
          </p:nvSpPr>
          <p:spPr>
            <a:xfrm>
              <a:off x="3616173" y="863210"/>
              <a:ext cx="4970390" cy="509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F47BD-CB17-70EE-74A1-996A2FEA7374}"/>
                </a:ext>
              </a:extLst>
            </p:cNvPr>
            <p:cNvSpPr txBox="1"/>
            <p:nvPr/>
          </p:nvSpPr>
          <p:spPr>
            <a:xfrm>
              <a:off x="869641" y="850778"/>
              <a:ext cx="1045271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3200" b="1" dirty="0">
                  <a:solidFill>
                    <a:schemeClr val="accent4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MANAGEMENT OF DATA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CE6C9E-F9A5-1CDF-1125-3E17F55B93DE}"/>
              </a:ext>
            </a:extLst>
          </p:cNvPr>
          <p:cNvSpPr txBox="1"/>
          <p:nvPr/>
        </p:nvSpPr>
        <p:spPr>
          <a:xfrm>
            <a:off x="869641" y="278435"/>
            <a:ext cx="104527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Poppins" pitchFamily="2" charset="77"/>
                <a:cs typeface="Poppins" pitchFamily="2" charset="77"/>
              </a:rPr>
              <a:t>Trade &amp; logistics is complex,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7FA91-3EB1-335B-D321-D811E4BC9332}"/>
              </a:ext>
            </a:extLst>
          </p:cNvPr>
          <p:cNvSpPr txBox="1"/>
          <p:nvPr/>
        </p:nvSpPr>
        <p:spPr>
          <a:xfrm>
            <a:off x="869641" y="6054167"/>
            <a:ext cx="1045271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Poppins" pitchFamily="2" charset="77"/>
                <a:cs typeface="Poppins" pitchFamily="2" charset="77"/>
              </a:rPr>
              <a:t>with fragmented, duplicated, untrusted data.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5ABEE0F-05DD-C96B-39B1-34E6097564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869" y="4141464"/>
            <a:ext cx="1301908" cy="1301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942A33-3499-F50F-2598-69F69BED4B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692" y="1479697"/>
            <a:ext cx="1324177" cy="13241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31FF3C-EC62-B91B-B998-0DF128D284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83" y="4196040"/>
            <a:ext cx="1192756" cy="11927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B3F27E-6BAE-0416-26F4-EA3328D50F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788" y="4177727"/>
            <a:ext cx="1229382" cy="1229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6D5D7-5CD3-F073-92CF-B5E34DF848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596" y="2488927"/>
            <a:ext cx="1307622" cy="1307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2C6DE6-8829-B385-CC34-73082A3CC8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745" y="1546796"/>
            <a:ext cx="1222224" cy="1222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5F762-55E4-F362-64ED-BA1D282B2EF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283" y="2482194"/>
            <a:ext cx="1321088" cy="13210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7B849AE-2DB7-2AED-9054-C6DA3C7614C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328" y="4161243"/>
            <a:ext cx="1262350" cy="12623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6E65DD-8FC3-A161-74F7-828126646BF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8682" y="4138791"/>
            <a:ext cx="1307254" cy="13072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4CEAD66-3F78-3476-99C8-460CC731B59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6585" y="4249512"/>
            <a:ext cx="1085812" cy="10858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59C126-2DDA-A4E1-6BD3-A1824C8E08A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281" y="4160514"/>
            <a:ext cx="1263808" cy="1263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AB9516-FAF4-9837-7477-0C3CC291C54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718" y="2560888"/>
            <a:ext cx="1163700" cy="116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BBC9-B729-FD2D-FDC0-601E877BF0E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619" y="2533370"/>
            <a:ext cx="1218736" cy="12187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F09DE7-AB6A-13CF-CEE6-AF7257B3996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2397" y="1543994"/>
            <a:ext cx="1227828" cy="12278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AA89A5-8D60-623D-A7EE-4C639D1C3A3A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893" y="4160514"/>
            <a:ext cx="1263808" cy="1263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E3E24D-65D5-1079-1B3D-8B11091ECB0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7418" y="1609513"/>
            <a:ext cx="1096790" cy="1096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A0E61B-D512-41F2-812D-AF60ABA51DC8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86" y="1591195"/>
            <a:ext cx="1133426" cy="11334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CC8DFA-59F8-2A8B-D91F-8897B5D4482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783" y="4134484"/>
            <a:ext cx="1315868" cy="13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3.125E-6 -0.36528 " pathEditMode="relative" rAng="0" ptsTypes="AA">
                                      <p:cBhvr>
                                        <p:cTn id="1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8171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500"/>
                            </p:stCondLst>
                            <p:childTnLst>
                              <p:par>
                                <p:cTn id="164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09557 0.12291 " pathEditMode="relative" rAng="0" ptsTypes="AA">
                                      <p:cBhvr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613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08893 -0.00093 " pathEditMode="relative" rAng="0" ptsTypes="AA">
                                      <p:cBhvr>
                                        <p:cTn id="17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46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7250"/>
                            </p:stCondLst>
                            <p:childTnLst>
                              <p:par>
                                <p:cTn id="175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09883 0.35787 " pathEditMode="relative" rAng="0" ptsTypes="AA">
                                      <p:cBhvr>
                                        <p:cTn id="1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1789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000"/>
                            </p:stCondLst>
                            <p:childTnLst>
                              <p:par>
                                <p:cTn id="181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00156 -0.23865 " pathEditMode="relative" rAng="0" ptsTypes="AA">
                                      <p:cBhvr>
                                        <p:cTn id="18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194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8750"/>
                            </p:stCondLst>
                            <p:childTnLst>
                              <p:par>
                                <p:cTn id="187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1026 -0.11343 " pathEditMode="relative" rAng="0" ptsTypes="AA">
                                      <p:cBhvr>
                                        <p:cTn id="1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6088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08893 -0.00092 " pathEditMode="relative" rAng="0" ptsTypes="AA">
                                      <p:cBhvr>
                                        <p:cTn id="19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46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500"/>
                            </p:stCondLst>
                            <p:childTnLst>
                              <p:par>
                                <p:cTn id="198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0.10417 0.23403 " pathEditMode="relative" rAng="0" ptsTypes="AA">
                                      <p:cBhvr>
                                        <p:cTn id="19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1690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4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00091 -0.34745 " pathEditMode="relative" rAng="0" ptsTypes="AA">
                                      <p:cBhvr>
                                        <p:cTn id="20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7477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0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0974 0.12385 " pathEditMode="relative" rAng="0" ptsTypes="AA">
                                      <p:cBhvr>
                                        <p:cTn id="2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6343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8893 -0.00093 " pathEditMode="relative" rAng="0" ptsTypes="AA">
                                      <p:cBhvr>
                                        <p:cTn id="2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46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1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069 L 0.09636 0.35139 " pathEditMode="relative" rAng="0" ptsTypes="AA">
                                      <p:cBhvr>
                                        <p:cTn id="22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17986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7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00078 -0.23518 " pathEditMode="relative" rAng="0" ptsTypes="AA">
                                      <p:cBhvr>
                                        <p:cTn id="2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82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3250"/>
                            </p:stCondLst>
                            <p:childTnLst>
                              <p:par>
                                <p:cTn id="233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08372 -0.11018 " pathEditMode="relative" rAng="0" ptsTypes="AA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-546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08894 -0.00092 " pathEditMode="relative" rAng="0" ptsTypes="AA">
                                      <p:cBhvr>
                                        <p:cTn id="2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46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4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10416 0.23403 " pathEditMode="relative" rAng="0" ptsTypes="AA">
                                      <p:cBhvr>
                                        <p:cTn id="2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1690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50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0.00162 L -0.01198 -0.3426 " pathEditMode="relative" rAng="0" ptsTypes="AA">
                                      <p:cBhvr>
                                        <p:cTn id="2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7222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6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09557 0.12291 " pathEditMode="relative" rAng="0" ptsTypes="AA">
                                      <p:cBhvr>
                                        <p:cTn id="2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6134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08893 -0.00092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46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6250"/>
                            </p:stCondLst>
                            <p:childTnLst>
                              <p:par>
                                <p:cTn id="267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11614 0.34468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1752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3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2.5E-6 -0.23449 " pathEditMode="relative" rAng="0" ptsTypes="AA">
                                      <p:cBhvr>
                                        <p:cTn id="27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19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79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1164 -0.10856 " pathEditMode="relative" rAng="0" ptsTypes="AA">
                                      <p:cBhvr>
                                        <p:cTn id="2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5347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8893 -0.00092 " pathEditMode="relative" rAng="0" ptsTypes="AA">
                                      <p:cBhvr>
                                        <p:cTn id="28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46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0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0417 0.23403 " pathEditMode="relative" rAng="0" ptsTypes="AA">
                                      <p:cBhvr>
                                        <p:cTn id="29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1690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9250"/>
                            </p:stCondLst>
                            <p:childTnLst>
                              <p:par>
                                <p:cTn id="296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024 L 0.00885 -0.33449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673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2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09557 0.12291 " pathEditMode="relative" rAng="0" ptsTypes="AA">
                                      <p:cBhvr>
                                        <p:cTn id="3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6134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08894 -0.00092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46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7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0750"/>
                            </p:stCondLst>
                            <p:childTnLst>
                              <p:par>
                                <p:cTn id="313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09557 0.36343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8171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7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1500"/>
                            </p:stCondLst>
                            <p:childTnLst>
                              <p:par>
                                <p:cTn id="319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00274 -0.22824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1435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2250"/>
                            </p:stCondLst>
                            <p:childTnLst>
                              <p:par>
                                <p:cTn id="325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10156 -0.13333 " pathEditMode="relative" rAng="0" ptsTypes="AA">
                                      <p:cBhvr>
                                        <p:cTn id="3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6667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9" dur="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08086 7.40741E-7 " pathEditMode="relative" rAng="0" ptsTypes="AA">
                                      <p:cBhvr>
                                        <p:cTn id="3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0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7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6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9804 0.23009 " pathEditMode="relative" rAng="0" ptsTypes="AA">
                                      <p:cBhvr>
                                        <p:cTn id="33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11505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0" dur="7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23750"/>
                            </p:stCondLst>
                            <p:childTnLst>
                              <p:par>
                                <p:cTn id="342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2.08333E-6 -0.36527 " pathEditMode="relative" rAng="0" ptsTypes="AA">
                                      <p:cBhvr>
                                        <p:cTn id="34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264"/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24500"/>
                            </p:stCondLst>
                            <p:childTnLst>
                              <p:par>
                                <p:cTn id="348" presetID="37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0.00185 L -0.22435 -0.09838 C -0.26901 -0.12107 -0.33633 -0.13357 -0.4069 -0.13357 C -0.48711 -0.13357 -0.55156 -0.12107 -0.59622 -0.09838 L -0.81146 0.00185 " pathEditMode="relative" rAng="10800000" ptsTypes="AAAAA">
                                      <p:cBhvr>
                                        <p:cTn id="349" dur="1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4" y="-6759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2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10" grpId="0" animBg="1"/>
      <p:bldP spid="110" grpId="1" animBg="1"/>
      <p:bldP spid="114" grpId="0" animBg="1"/>
      <p:bldP spid="114" grpId="1" animBg="1"/>
      <p:bldP spid="124" grpId="0" animBg="1"/>
      <p:bldP spid="124" grpId="1" animBg="1"/>
      <p:bldP spid="127" grpId="0" animBg="1"/>
      <p:bldP spid="127" grpId="1" animBg="1"/>
      <p:bldP spid="130" grpId="0" animBg="1"/>
      <p:bldP spid="130" grpId="1" animBg="1"/>
      <p:bldP spid="133" grpId="0" animBg="1"/>
      <p:bldP spid="133" grpId="1" animBg="1"/>
      <p:bldP spid="136" grpId="0" animBg="1"/>
      <p:bldP spid="136" grpId="1" animBg="1"/>
      <p:bldP spid="139" grpId="0" animBg="1"/>
      <p:bldP spid="139" grpId="1" animBg="1"/>
      <p:bldP spid="62" grpId="0" animBg="1"/>
      <p:bldP spid="62" grpId="1" animBg="1"/>
      <p:bldP spid="63" grpId="0" animBg="1"/>
      <p:bldP spid="63" grpId="1" animBg="1"/>
      <p:bldP spid="60" grpId="0" animBg="1"/>
      <p:bldP spid="60" grpId="1" animBg="1"/>
      <p:bldP spid="61" grpId="0" animBg="1"/>
      <p:bldP spid="61" grpId="1" animBg="1"/>
      <p:bldP spid="58" grpId="0" animBg="1"/>
      <p:bldP spid="58" grpId="1" animBg="1"/>
      <p:bldP spid="92" grpId="0" animBg="1"/>
      <p:bldP spid="92" grpId="1" animBg="1"/>
      <p:bldP spid="93" grpId="0" animBg="1"/>
      <p:bldP spid="93" grpId="1" animBg="1"/>
      <p:bldP spid="41" grpId="0" animBg="1"/>
      <p:bldP spid="41" grpId="1" animBg="1"/>
      <p:bldP spid="65" grpId="0" animBg="1"/>
      <p:bldP spid="65" grpId="1" animBg="1"/>
      <p:bldP spid="111" grpId="0" animBg="1"/>
      <p:bldP spid="111" grpId="1" animBg="1"/>
      <p:bldP spid="113" grpId="0" animBg="1"/>
      <p:bldP spid="113" grpId="1" animBg="1"/>
      <p:bldP spid="117" grpId="0" animBg="1"/>
      <p:bldP spid="117" grpId="1" animBg="1"/>
      <p:bldP spid="123" grpId="0" animBg="1"/>
      <p:bldP spid="123" grpId="1" animBg="1"/>
      <p:bldP spid="125" grpId="0" animBg="1"/>
      <p:bldP spid="125" grpId="1" animBg="1"/>
      <p:bldP spid="126" grpId="0" animBg="1"/>
      <p:bldP spid="126" grpId="1" animBg="1"/>
      <p:bldP spid="128" grpId="0" animBg="1"/>
      <p:bldP spid="128" grpId="1" animBg="1"/>
      <p:bldP spid="129" grpId="0" animBg="1"/>
      <p:bldP spid="129" grpId="1" animBg="1"/>
      <p:bldP spid="131" grpId="0" animBg="1"/>
      <p:bldP spid="131" grpId="1" animBg="1"/>
      <p:bldP spid="132" grpId="0" animBg="1"/>
      <p:bldP spid="132" grpId="1" animBg="1"/>
      <p:bldP spid="134" grpId="0" animBg="1"/>
      <p:bldP spid="134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40" grpId="0" animBg="1"/>
      <p:bldP spid="140" grpId="1" animBg="1"/>
      <p:bldP spid="144" grpId="0" animBg="1"/>
      <p:bldP spid="144" grpId="1" animBg="1"/>
      <p:bldP spid="143" grpId="0" animBg="1"/>
      <p:bldP spid="143" grpId="1" animBg="1"/>
      <p:bldP spid="7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LogChain">
      <a:dk1>
        <a:srgbClr val="000048"/>
      </a:dk1>
      <a:lt1>
        <a:srgbClr val="E9E9E9"/>
      </a:lt1>
      <a:dk2>
        <a:srgbClr val="040470"/>
      </a:dk2>
      <a:lt2>
        <a:srgbClr val="58FFF8"/>
      </a:lt2>
      <a:accent1>
        <a:srgbClr val="30D5C8"/>
      </a:accent1>
      <a:accent2>
        <a:srgbClr val="040470"/>
      </a:accent2>
      <a:accent3>
        <a:srgbClr val="58FFF8"/>
      </a:accent3>
      <a:accent4>
        <a:srgbClr val="D2D6D9"/>
      </a:accent4>
      <a:accent5>
        <a:srgbClr val="AFB5BD"/>
      </a:accent5>
      <a:accent6>
        <a:srgbClr val="4CF1BD"/>
      </a:accent6>
      <a:hlink>
        <a:srgbClr val="58FFF8"/>
      </a:hlink>
      <a:folHlink>
        <a:srgbClr val="2FD4C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6487</TotalTime>
  <Words>3633</Words>
  <Application>Microsoft Macintosh PowerPoint</Application>
  <PresentationFormat>Widescreen</PresentationFormat>
  <Paragraphs>505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Poppins</vt:lpstr>
      <vt:lpstr>Poppins ExtraLight</vt:lpstr>
      <vt:lpstr>Poppins Light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Mas Shafreen</dc:creator>
  <cp:lastModifiedBy>Mas Shafreen</cp:lastModifiedBy>
  <cp:revision>52</cp:revision>
  <dcterms:created xsi:type="dcterms:W3CDTF">2026-01-14T17:47:11Z</dcterms:created>
  <dcterms:modified xsi:type="dcterms:W3CDTF">2026-01-25T03:35:16Z</dcterms:modified>
</cp:coreProperties>
</file>